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65" autoAdjust="0"/>
  </p:normalViewPr>
  <p:slideViewPr>
    <p:cSldViewPr>
      <p:cViewPr varScale="1">
        <p:scale>
          <a:sx n="98" d="100"/>
          <a:sy n="98" d="100"/>
        </p:scale>
        <p:origin x="-3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FC936-D09F-40B2-86CB-852C017E4738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33F5C-93C2-403A-AA67-A3D53FE20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0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INSTRUCTIONS</a:t>
            </a:r>
            <a:r>
              <a:rPr lang="en-US" dirty="0" smtClean="0"/>
              <a:t>:  This template is the 2-slide version for presenting</a:t>
            </a:r>
            <a:r>
              <a:rPr lang="en-US" baseline="0" dirty="0" smtClean="0"/>
              <a:t> a highlighted technical result (includes this slide and the following one).  Please keep this layout and subheadings.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that the emphasis must be </a:t>
            </a:r>
            <a:r>
              <a:rPr lang="en-US" baseline="0" dirty="0" smtClean="0"/>
              <a:t>on work and results from the current program year (Y4, which started 28 Sep 2012). Be sure to include any</a:t>
            </a:r>
          </a:p>
          <a:p>
            <a:r>
              <a:rPr lang="en-US" baseline="0" dirty="0" smtClean="0"/>
              <a:t>substantive collaboration with government researchers or use of government resources, data, or expertise.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may choose whether to use the 2-slide or the 1-slide version for each technical highlight; please provide at least two but no more</a:t>
            </a:r>
          </a:p>
          <a:p>
            <a:r>
              <a:rPr lang="en-US" baseline="0" dirty="0" smtClean="0"/>
              <a:t>than three technical highlights.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99B0E-4B3A-46F4-90D6-58B4D7EB6ED6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INSTRUCTIONS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This is s</a:t>
            </a:r>
            <a:r>
              <a:rPr lang="en-US" baseline="0" dirty="0" smtClean="0"/>
              <a:t>lide 2 of the standard 2-slide technical highlights example. Please keep this layout and subheadings. List significant recent publications in the notes section of this slide.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P. Basu, F. Yu, and A. Bar-Noy, “Low expected latency routing in dynamic networks”, Under</a:t>
            </a:r>
            <a:r>
              <a:rPr lang="en-US" baseline="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review at</a:t>
            </a:r>
            <a:r>
              <a:rPr lang="en-US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ACM </a:t>
            </a:r>
            <a:r>
              <a:rPr lang="en-US" dirty="0" err="1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MobiCom</a:t>
            </a:r>
            <a:r>
              <a:rPr lang="en-US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2013.</a:t>
            </a:r>
            <a:r>
              <a:rPr lang="en-US" baseline="0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(BBN, CUNY)**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99B0E-4B3A-46F4-90D6-58B4D7EB6ED6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INSTRUCTIONS</a:t>
            </a:r>
            <a:r>
              <a:rPr lang="en-US" b="1" baseline="0" dirty="0" smtClean="0"/>
              <a:t> </a:t>
            </a:r>
            <a:r>
              <a:rPr lang="en-US" b="0" baseline="0" dirty="0" smtClean="0"/>
              <a:t>This is s</a:t>
            </a:r>
            <a:r>
              <a:rPr lang="en-US" baseline="0" dirty="0" smtClean="0"/>
              <a:t>lide 2 of the standard 2-slide technical highlights example. Please keep this layout and subheadings. List significant recent publications in the notes section of this slide.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99B0E-4B3A-46F4-90D6-58B4D7EB6ED6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3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7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0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73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3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1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17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78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1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63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50AA-6A81-4D07-AC38-3B754561BC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 smtClean="0">
                <a:solidFill>
                  <a:schemeClr val="bg1"/>
                </a:solidFill>
                <a:effectLst/>
                <a:latin typeface="Arial Black" pitchFamily="34" charset="0"/>
                <a:ea typeface="ＭＳ Ｐゴシック" pitchFamily="34" charset="-128"/>
                <a:cs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63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050AA-6A81-4D07-AC38-3B754561BC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dirty="0" smtClean="0">
                <a:solidFill>
                  <a:schemeClr val="bg1"/>
                </a:solidFill>
                <a:effectLst/>
                <a:latin typeface="Arial Black" pitchFamily="34" charset="0"/>
                <a:ea typeface="ＭＳ Ｐゴシック" pitchFamily="34" charset="-128"/>
                <a:cs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22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99C10-D51B-417D-978E-652015380B2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0EE6D-5C4D-44CE-95FF-B838ED939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4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923925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</a:rPr>
              <a:t>The Effects of Individual Traits on the Formation of Social Networks Among First-Year College Students </a:t>
            </a:r>
          </a:p>
        </p:txBody>
      </p:sp>
      <p:grpSp>
        <p:nvGrpSpPr>
          <p:cNvPr id="147" name="Group 44"/>
          <p:cNvGrpSpPr>
            <a:grpSpLocks/>
          </p:cNvGrpSpPr>
          <p:nvPr/>
        </p:nvGrpSpPr>
        <p:grpSpPr bwMode="auto">
          <a:xfrm>
            <a:off x="4648201" y="931324"/>
            <a:ext cx="4495800" cy="890588"/>
            <a:chOff x="5219700" y="4873835"/>
            <a:chExt cx="3924300" cy="1054100"/>
          </a:xfrm>
        </p:grpSpPr>
        <p:sp>
          <p:nvSpPr>
            <p:cNvPr id="148" name="Round Same Side Corner Rectangle 5"/>
            <p:cNvSpPr>
              <a:spLocks/>
            </p:cNvSpPr>
            <p:nvPr/>
          </p:nvSpPr>
          <p:spPr bwMode="auto">
            <a:xfrm rot="16200000" flipH="1">
              <a:off x="6654800" y="3438735"/>
              <a:ext cx="1054100" cy="3924300"/>
            </a:xfrm>
            <a:custGeom>
              <a:avLst/>
              <a:gdLst>
                <a:gd name="T0" fmla="*/ 1054100 w 1054100"/>
                <a:gd name="T1" fmla="*/ 1962150 h 3924300"/>
                <a:gd name="T2" fmla="*/ 527050 w 1054100"/>
                <a:gd name="T3" fmla="*/ 3924300 h 3924300"/>
                <a:gd name="T4" fmla="*/ 0 w 1054100"/>
                <a:gd name="T5" fmla="*/ 1962150 h 3924300"/>
                <a:gd name="T6" fmla="*/ 527050 w 1054100"/>
                <a:gd name="T7" fmla="*/ 0 h 39243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51457 w 1054100"/>
                <a:gd name="T13" fmla="*/ 51457 h 3924300"/>
                <a:gd name="T14" fmla="*/ 1002643 w 1054100"/>
                <a:gd name="T15" fmla="*/ 3924300 h 39243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4100" h="3924300">
                  <a:moveTo>
                    <a:pt x="175687" y="0"/>
                  </a:moveTo>
                  <a:lnTo>
                    <a:pt x="878413" y="0"/>
                  </a:lnTo>
                  <a:lnTo>
                    <a:pt x="878413" y="-1"/>
                  </a:lnTo>
                  <a:cubicBezTo>
                    <a:pt x="975442" y="-1"/>
                    <a:pt x="1054100" y="78657"/>
                    <a:pt x="1054100" y="175687"/>
                  </a:cubicBezTo>
                  <a:lnTo>
                    <a:pt x="1054100" y="3924300"/>
                  </a:lnTo>
                  <a:lnTo>
                    <a:pt x="0" y="3924300"/>
                  </a:lnTo>
                  <a:lnTo>
                    <a:pt x="0" y="175687"/>
                  </a:lnTo>
                  <a:lnTo>
                    <a:pt x="-1" y="175686"/>
                  </a:lnTo>
                  <a:cubicBezTo>
                    <a:pt x="-1" y="78657"/>
                    <a:pt x="78657" y="-1"/>
                    <a:pt x="175687" y="-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2"/>
                </a:gs>
                <a:gs pos="100000">
                  <a:srgbClr val="333333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38100" dir="2700000" algn="br" rotWithShape="0">
                <a:srgbClr val="000000">
                  <a:alpha val="42998"/>
                </a:srgbClr>
              </a:outerShdw>
            </a:effectLst>
          </p:spPr>
          <p:txBody>
            <a:bodyPr lIns="274320" tIns="0" anchor="ctr"/>
            <a:lstStyle/>
            <a:p>
              <a:pPr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5360150" y="4954006"/>
              <a:ext cx="3765920" cy="9107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baseline="0" dirty="0">
                  <a:gradFill flip="none" rotWithShape="1">
                    <a:gsLst>
                      <a:gs pos="0">
                        <a:srgbClr val="FFFF8D"/>
                      </a:gs>
                      <a:gs pos="100000">
                        <a:srgbClr val="FFA636"/>
                      </a:gs>
                    </a:gsLst>
                    <a:lin ang="5400000" scaled="0"/>
                    <a:tileRect/>
                  </a:gradFill>
                  <a:latin typeface="Arial"/>
                  <a:ea typeface="ＭＳ Ｐゴシック" pitchFamily="34" charset="-128"/>
                  <a:cs typeface="Arial"/>
                  <a:sym typeface="Wingdings 2"/>
                </a:rPr>
                <a:t>Insight</a:t>
              </a:r>
              <a:r>
                <a:rPr lang="en-US" sz="1400" b="1" baseline="0" dirty="0" smtClean="0">
                  <a:gradFill flip="none" rotWithShape="1">
                    <a:gsLst>
                      <a:gs pos="0">
                        <a:srgbClr val="FFFF8D"/>
                      </a:gs>
                      <a:gs pos="100000">
                        <a:srgbClr val="FFA636"/>
                      </a:gs>
                    </a:gsLst>
                    <a:lin ang="5400000" scaled="0"/>
                    <a:tileRect/>
                  </a:gradFill>
                  <a:latin typeface="Arial"/>
                  <a:ea typeface="ＭＳ Ｐゴシック" pitchFamily="34" charset="-128"/>
                  <a:cs typeface="Arial"/>
                  <a:sym typeface="Wingdings 2"/>
                </a:rPr>
                <a:t>:</a:t>
              </a:r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Wingdings 2"/>
                </a:rPr>
                <a:t> There are strong </a:t>
              </a:r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Wingdings 2"/>
                </a:rPr>
                <a:t>seasonal </a:t>
              </a:r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Wingdings 2"/>
                </a:rPr>
                <a:t>effects on active number of contacts for new social ties but not for old (family) ties.</a:t>
              </a:r>
              <a:endParaRPr lang="en-US" sz="1400" b="1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0" name="Rectangle 11"/>
          <p:cNvSpPr>
            <a:spLocks noChangeArrowheads="1"/>
          </p:cNvSpPr>
          <p:nvPr/>
        </p:nvSpPr>
        <p:spPr bwMode="auto">
          <a:xfrm>
            <a:off x="146050" y="1068388"/>
            <a:ext cx="4044950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280988" indent="-163513" eaLnBrk="0" hangingPunct="0">
              <a:lnSpc>
                <a:spcPct val="90000"/>
              </a:lnSpc>
              <a:spcBef>
                <a:spcPct val="45000"/>
              </a:spcBef>
              <a:buSzPct val="120000"/>
              <a:defRPr/>
            </a:pPr>
            <a:r>
              <a:rPr lang="en-US" sz="1600" b="1" dirty="0">
                <a:latin typeface="Arial"/>
                <a:cs typeface="Arial"/>
              </a:rPr>
              <a:t>Research Issues &amp; Questions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i="1" dirty="0">
                <a:cs typeface="Times New Roman" charset="0"/>
              </a:rPr>
              <a:t>Social Network </a:t>
            </a:r>
            <a:r>
              <a:rPr lang="en-US" sz="1400" i="1" dirty="0" smtClean="0">
                <a:cs typeface="Times New Roman" charset="0"/>
              </a:rPr>
              <a:t>Dynamics</a:t>
            </a:r>
            <a:r>
              <a:rPr lang="en-US" sz="1400" dirty="0" smtClean="0">
                <a:cs typeface="Times New Roman" charset="0"/>
              </a:rPr>
              <a:t>: </a:t>
            </a:r>
            <a:r>
              <a:rPr lang="en-US" sz="1400" dirty="0" smtClean="0">
                <a:latin typeface="Arial"/>
                <a:cs typeface="Arial"/>
              </a:rPr>
              <a:t>Network </a:t>
            </a:r>
            <a:r>
              <a:rPr lang="en-US" sz="1400" dirty="0">
                <a:latin typeface="Arial"/>
                <a:cs typeface="Arial"/>
              </a:rPr>
              <a:t>ties formed, dissolved and </a:t>
            </a:r>
            <a:r>
              <a:rPr lang="en-US" sz="1400" dirty="0" smtClean="0">
                <a:latin typeface="Arial"/>
                <a:cs typeface="Arial"/>
              </a:rPr>
              <a:t>re negotiated </a:t>
            </a:r>
            <a:r>
              <a:rPr lang="en-US" sz="1400" dirty="0">
                <a:latin typeface="Arial"/>
                <a:cs typeface="Arial"/>
              </a:rPr>
              <a:t>in relatively narrow time windows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i="1" dirty="0">
                <a:latin typeface="Arial"/>
                <a:cs typeface="Arial"/>
              </a:rPr>
              <a:t>Time Scales</a:t>
            </a:r>
            <a:r>
              <a:rPr lang="en-US" sz="1400" dirty="0">
                <a:latin typeface="Arial"/>
                <a:cs typeface="Arial"/>
              </a:rPr>
              <a:t>: If networks change at a faster rate than behaviors and traits, then we need to look at how traits affects network tie formation and maintenance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82" name="Rectangle 41"/>
          <p:cNvSpPr>
            <a:spLocks noChangeArrowheads="1"/>
          </p:cNvSpPr>
          <p:nvPr/>
        </p:nvSpPr>
        <p:spPr bwMode="auto">
          <a:xfrm>
            <a:off x="4800601" y="1919894"/>
            <a:ext cx="3809999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fontAlgn="base">
              <a:buFont typeface="Arial" pitchFamily="34" charset="0"/>
              <a:buChar char="•"/>
            </a:pPr>
            <a:r>
              <a:rPr lang="en-US" sz="1400" dirty="0"/>
              <a:t>We examine interactions between study participants (</a:t>
            </a:r>
            <a:r>
              <a:rPr lang="en-US" sz="1400" dirty="0" err="1"/>
              <a:t>i</a:t>
            </a:r>
            <a:r>
              <a:rPr lang="en-US" sz="1400" dirty="0"/>
              <a:t>) and their contacts (j) aggregated by week (t)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/>
              <a:t>Aij</a:t>
            </a:r>
            <a:r>
              <a:rPr lang="en-US" sz="1400" dirty="0" smtClean="0"/>
              <a:t> = 1 if </a:t>
            </a:r>
            <a:r>
              <a:rPr lang="en-US" sz="1400" dirty="0"/>
              <a:t>we observe an interaction between </a:t>
            </a:r>
            <a:r>
              <a:rPr lang="en-US" sz="1400" dirty="0" err="1"/>
              <a:t>i</a:t>
            </a:r>
            <a:r>
              <a:rPr lang="en-US" sz="1400" dirty="0"/>
              <a:t> and j during time period t (mutual edges only) </a:t>
            </a:r>
            <a:endParaRPr lang="en-US" sz="1400" b="0" dirty="0" smtClean="0">
              <a:effectLst/>
            </a:endParaRPr>
          </a:p>
          <a:p>
            <a:pPr marL="285750" indent="-285750" fontAlgn="base">
              <a:buFont typeface="Arial" pitchFamily="34" charset="0"/>
              <a:buChar char="•"/>
            </a:pPr>
            <a:r>
              <a:rPr lang="en-US" sz="1400" dirty="0"/>
              <a:t>We assign neighbors to disjoint groups </a:t>
            </a:r>
            <a:r>
              <a:rPr lang="en-US" sz="1400" i="1" dirty="0"/>
              <a:t>l</a:t>
            </a:r>
            <a:r>
              <a:rPr lang="en-US" sz="1400" dirty="0"/>
              <a:t> (whether </a:t>
            </a:r>
            <a:r>
              <a:rPr lang="en-US" sz="1400" i="1" dirty="0" err="1"/>
              <a:t>j</a:t>
            </a:r>
            <a:r>
              <a:rPr lang="en-US" sz="1400" dirty="0" err="1"/>
              <a:t>th</a:t>
            </a:r>
            <a:r>
              <a:rPr lang="en-US" sz="1400" dirty="0"/>
              <a:t> person is </a:t>
            </a:r>
            <a:r>
              <a:rPr lang="en-US" sz="1400" dirty="0" err="1"/>
              <a:t>preND</a:t>
            </a:r>
            <a:r>
              <a:rPr lang="en-US" sz="1400" dirty="0"/>
              <a:t>, </a:t>
            </a:r>
            <a:r>
              <a:rPr lang="en-US" sz="1400" dirty="0" err="1"/>
              <a:t>postND</a:t>
            </a:r>
            <a:r>
              <a:rPr lang="en-US" sz="1400" dirty="0"/>
              <a:t>, </a:t>
            </a:r>
            <a:r>
              <a:rPr lang="en-US" sz="1400" dirty="0" smtClean="0"/>
              <a:t>or family) </a:t>
            </a:r>
            <a:endParaRPr lang="en-US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err="1" smtClean="0"/>
              <a:t>Aijlt</a:t>
            </a:r>
            <a:r>
              <a:rPr lang="en-US" sz="1400" dirty="0" smtClean="0"/>
              <a:t> = 1 if </a:t>
            </a:r>
            <a:r>
              <a:rPr lang="en-US" sz="1400" dirty="0"/>
              <a:t>we observe an interaction between </a:t>
            </a:r>
            <a:r>
              <a:rPr lang="en-US" sz="1400" dirty="0" err="1"/>
              <a:t>i</a:t>
            </a:r>
            <a:r>
              <a:rPr lang="en-US" sz="1400" dirty="0"/>
              <a:t> and a neighbor j of type l during time period </a:t>
            </a:r>
            <a:r>
              <a:rPr lang="en-US" sz="1400" dirty="0" smtClean="0"/>
              <a:t>t</a:t>
            </a:r>
            <a:r>
              <a:rPr lang="en-US" sz="1400" b="0" dirty="0" smtClean="0">
                <a:effectLst/>
              </a:rPr>
              <a:t/>
            </a:r>
            <a:br>
              <a:rPr lang="en-US" sz="1400" b="0" dirty="0" smtClean="0">
                <a:effectLst/>
              </a:rPr>
            </a:br>
            <a:endParaRPr lang="en-US" sz="1400" baseline="0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5" name="Slide Number Placeholder 1"/>
          <p:cNvSpPr txBox="1">
            <a:spLocks noGrp="1"/>
          </p:cNvSpPr>
          <p:nvPr/>
        </p:nvSpPr>
        <p:spPr bwMode="auto">
          <a:xfrm>
            <a:off x="8739498" y="6500812"/>
            <a:ext cx="404501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3242CF0-267E-482D-9ED3-A004C5841BB2}" type="slidenum">
              <a:rPr lang="en-US" sz="1600"/>
              <a:pPr algn="r" eaLnBrk="1" hangingPunct="1"/>
              <a:t>1</a:t>
            </a:fld>
            <a:endParaRPr lang="en-US" sz="1600" dirty="0"/>
          </a:p>
        </p:txBody>
      </p:sp>
      <p:grpSp>
        <p:nvGrpSpPr>
          <p:cNvPr id="77" name="Group 76"/>
          <p:cNvGrpSpPr/>
          <p:nvPr/>
        </p:nvGrpSpPr>
        <p:grpSpPr>
          <a:xfrm>
            <a:off x="-26195" y="6500811"/>
            <a:ext cx="4826795" cy="383719"/>
            <a:chOff x="161923" y="5595890"/>
            <a:chExt cx="4826795" cy="652510"/>
          </a:xfrm>
        </p:grpSpPr>
        <p:sp>
          <p:nvSpPr>
            <p:cNvPr id="78" name="Round Same Side Corner Rectangle 5"/>
            <p:cNvSpPr>
              <a:spLocks/>
            </p:cNvSpPr>
            <p:nvPr/>
          </p:nvSpPr>
          <p:spPr bwMode="auto">
            <a:xfrm rot="5400000">
              <a:off x="2193106" y="3564707"/>
              <a:ext cx="652510" cy="4714875"/>
            </a:xfrm>
            <a:custGeom>
              <a:avLst/>
              <a:gdLst>
                <a:gd name="T0" fmla="*/ 1054100 w 1054100"/>
                <a:gd name="T1" fmla="*/ 1962150 h 3924300"/>
                <a:gd name="T2" fmla="*/ 527050 w 1054100"/>
                <a:gd name="T3" fmla="*/ 3924300 h 3924300"/>
                <a:gd name="T4" fmla="*/ 0 w 1054100"/>
                <a:gd name="T5" fmla="*/ 1962150 h 3924300"/>
                <a:gd name="T6" fmla="*/ 527050 w 1054100"/>
                <a:gd name="T7" fmla="*/ 0 h 39243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51457 w 1054100"/>
                <a:gd name="T13" fmla="*/ 51457 h 3924300"/>
                <a:gd name="T14" fmla="*/ 1002643 w 1054100"/>
                <a:gd name="T15" fmla="*/ 3924300 h 39243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4100" h="3924300">
                  <a:moveTo>
                    <a:pt x="175687" y="0"/>
                  </a:moveTo>
                  <a:lnTo>
                    <a:pt x="878413" y="0"/>
                  </a:lnTo>
                  <a:lnTo>
                    <a:pt x="878413" y="-1"/>
                  </a:lnTo>
                  <a:cubicBezTo>
                    <a:pt x="975442" y="-1"/>
                    <a:pt x="1054100" y="78657"/>
                    <a:pt x="1054100" y="175687"/>
                  </a:cubicBezTo>
                  <a:lnTo>
                    <a:pt x="1054100" y="3924300"/>
                  </a:lnTo>
                  <a:lnTo>
                    <a:pt x="0" y="3924300"/>
                  </a:lnTo>
                  <a:lnTo>
                    <a:pt x="0" y="175687"/>
                  </a:lnTo>
                  <a:lnTo>
                    <a:pt x="-1" y="175686"/>
                  </a:lnTo>
                  <a:cubicBezTo>
                    <a:pt x="-1" y="78657"/>
                    <a:pt x="78657" y="-1"/>
                    <a:pt x="175687" y="-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2"/>
                </a:gs>
                <a:gs pos="100000">
                  <a:srgbClr val="333333"/>
                </a:gs>
              </a:gsLst>
              <a:lin ang="16200000"/>
            </a:gradFill>
            <a:ln w="9525">
              <a:noFill/>
              <a:miter lim="800000"/>
              <a:headEnd/>
              <a:tailEnd/>
            </a:ln>
            <a:effectLst>
              <a:outerShdw blurRad="63500" dist="38100" dir="2700000" algn="br" rotWithShape="0">
                <a:srgbClr val="000000">
                  <a:alpha val="42998"/>
                </a:srgbClr>
              </a:outerShdw>
            </a:effectLst>
          </p:spPr>
          <p:txBody>
            <a:bodyPr lIns="274320" tIns="0" anchor="ctr"/>
            <a:lstStyle/>
            <a:p>
              <a:pPr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73843" y="5629757"/>
              <a:ext cx="471487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400" b="1" baseline="0" dirty="0" smtClean="0">
                  <a:gradFill flip="none" rotWithShape="1">
                    <a:gsLst>
                      <a:gs pos="0">
                        <a:srgbClr val="FFFF8D"/>
                      </a:gs>
                      <a:gs pos="100000">
                        <a:srgbClr val="FFA636"/>
                      </a:gs>
                    </a:gsLst>
                    <a:lin ang="5400000" scaled="0"/>
                    <a:tileRect/>
                  </a:gradFill>
                  <a:latin typeface="Arial"/>
                  <a:ea typeface="ＭＳ Ｐゴシック" pitchFamily="34" charset="-128"/>
                  <a:cs typeface="Arial"/>
                  <a:sym typeface="Wingdings 2"/>
                </a:rPr>
                <a:t>PIs</a:t>
              </a:r>
              <a:r>
                <a:rPr lang="en-US" sz="1400" b="1" dirty="0" smtClean="0">
                  <a:gradFill flip="none" rotWithShape="1">
                    <a:gsLst>
                      <a:gs pos="0">
                        <a:srgbClr val="FFFF8D"/>
                      </a:gs>
                      <a:gs pos="100000">
                        <a:srgbClr val="FFA636"/>
                      </a:gs>
                    </a:gsLst>
                    <a:lin ang="5400000" scaled="0"/>
                    <a:tileRect/>
                  </a:gradFill>
                  <a:latin typeface="Arial"/>
                  <a:ea typeface="ＭＳ Ｐゴシック" pitchFamily="34" charset="-128"/>
                  <a:cs typeface="Arial"/>
                  <a:sym typeface="Wingdings 2"/>
                </a:rPr>
                <a:t>: </a:t>
              </a:r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Wingdings 2"/>
                </a:rPr>
                <a:t>Omar Lizardo (ARL)</a:t>
              </a:r>
              <a:endParaRPr lang="en-US" sz="1400" dirty="0" smtClean="0">
                <a:gradFill flip="none" rotWithShape="1">
                  <a:gsLst>
                    <a:gs pos="0">
                      <a:srgbClr val="FFFF8D"/>
                    </a:gs>
                    <a:gs pos="100000">
                      <a:srgbClr val="FFA636"/>
                    </a:gs>
                  </a:gsLst>
                  <a:lin ang="5400000" scaled="0"/>
                  <a:tileRect/>
                </a:gradFill>
                <a:latin typeface="Arial Black" pitchFamily="34" charset="0"/>
                <a:ea typeface="ＭＳ Ｐゴシック" pitchFamily="34" charset="-128"/>
                <a:sym typeface="Wingdings 2"/>
              </a:endParaRPr>
            </a:p>
          </p:txBody>
        </p:sp>
      </p:grp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298450" y="2836727"/>
            <a:ext cx="4044950" cy="186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280988" indent="-163513" eaLnBrk="0" hangingPunct="0">
              <a:lnSpc>
                <a:spcPct val="90000"/>
              </a:lnSpc>
              <a:spcBef>
                <a:spcPct val="45000"/>
              </a:spcBef>
              <a:buSzPct val="120000"/>
              <a:defRPr/>
            </a:pPr>
            <a:r>
              <a:rPr lang="en-US" sz="1600" b="1" dirty="0" err="1">
                <a:latin typeface="Arial"/>
                <a:cs typeface="Arial"/>
              </a:rPr>
              <a:t>NetSense</a:t>
            </a:r>
            <a:r>
              <a:rPr lang="en-US" sz="1600" b="1" dirty="0">
                <a:latin typeface="Arial"/>
                <a:cs typeface="Arial"/>
              </a:rPr>
              <a:t> Study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>
                <a:latin typeface="Arial"/>
                <a:cs typeface="Arial"/>
              </a:rPr>
              <a:t>Two-year data collection effort (now extended to 4), NSF-funded study subsidized by Sprint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>
                <a:latin typeface="Arial"/>
                <a:cs typeface="Arial"/>
              </a:rPr>
              <a:t>~200 first-year students given a smartphone and free voice/text/data plans.  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>
                <a:latin typeface="Arial"/>
                <a:cs typeface="Arial"/>
              </a:rPr>
              <a:t>Capture all communicative interactions: sender number, receiver number, time, date, communication form (voice, text). Not content.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539" y="4672011"/>
            <a:ext cx="2926080" cy="1828800"/>
          </a:xfrm>
          <a:prstGeom prst="rect">
            <a:avLst/>
          </a:prstGeom>
        </p:spPr>
      </p:pic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5143038" y="1909566"/>
            <a:ext cx="364648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6213" indent="-176213" eaLnBrk="0" hangingPunct="0">
              <a:lnSpc>
                <a:spcPct val="90000"/>
              </a:lnSpc>
              <a:spcBef>
                <a:spcPct val="40000"/>
              </a:spcBef>
              <a:defRPr/>
            </a:pPr>
            <a:endParaRPr lang="en-US" sz="1600" b="1" baseline="0" dirty="0">
              <a:latin typeface="Arial"/>
              <a:ea typeface="ＭＳ Ｐゴシック" pitchFamily="34" charset="-128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59" y="4672012"/>
            <a:ext cx="2926080" cy="1828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619" y="4655967"/>
            <a:ext cx="292608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3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 Same Side Corner Rectangle 5"/>
          <p:cNvSpPr>
            <a:spLocks/>
          </p:cNvSpPr>
          <p:nvPr/>
        </p:nvSpPr>
        <p:spPr bwMode="auto">
          <a:xfrm rot="16200000" flipH="1">
            <a:off x="6374210" y="-788592"/>
            <a:ext cx="990603" cy="4548981"/>
          </a:xfrm>
          <a:custGeom>
            <a:avLst/>
            <a:gdLst>
              <a:gd name="T0" fmla="*/ 1054100 w 1054100"/>
              <a:gd name="T1" fmla="*/ 1962150 h 3924300"/>
              <a:gd name="T2" fmla="*/ 527050 w 1054100"/>
              <a:gd name="T3" fmla="*/ 3924300 h 3924300"/>
              <a:gd name="T4" fmla="*/ 0 w 1054100"/>
              <a:gd name="T5" fmla="*/ 1962150 h 3924300"/>
              <a:gd name="T6" fmla="*/ 527050 w 1054100"/>
              <a:gd name="T7" fmla="*/ 0 h 39243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1457 w 1054100"/>
              <a:gd name="T13" fmla="*/ 51457 h 3924300"/>
              <a:gd name="T14" fmla="*/ 1002643 w 1054100"/>
              <a:gd name="T15" fmla="*/ 3924300 h 39243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54100" h="3924300">
                <a:moveTo>
                  <a:pt x="175687" y="0"/>
                </a:moveTo>
                <a:lnTo>
                  <a:pt x="878413" y="0"/>
                </a:lnTo>
                <a:lnTo>
                  <a:pt x="878413" y="-1"/>
                </a:lnTo>
                <a:cubicBezTo>
                  <a:pt x="975442" y="-1"/>
                  <a:pt x="1054100" y="78657"/>
                  <a:pt x="1054100" y="175687"/>
                </a:cubicBezTo>
                <a:lnTo>
                  <a:pt x="1054100" y="3924300"/>
                </a:lnTo>
                <a:lnTo>
                  <a:pt x="0" y="3924300"/>
                </a:lnTo>
                <a:lnTo>
                  <a:pt x="0" y="175687"/>
                </a:lnTo>
                <a:lnTo>
                  <a:pt x="-1" y="175686"/>
                </a:lnTo>
                <a:cubicBezTo>
                  <a:pt x="-1" y="78657"/>
                  <a:pt x="78657" y="-1"/>
                  <a:pt x="175687" y="-1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100000">
                <a:srgbClr val="333333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38100" dir="2700000" algn="br" rotWithShape="0">
              <a:srgbClr val="000000">
                <a:alpha val="42998"/>
              </a:srgbClr>
            </a:outerShdw>
          </a:effectLst>
        </p:spPr>
        <p:txBody>
          <a:bodyPr lIns="274320" tIns="0" anchor="ctr"/>
          <a:lstStyle/>
          <a:p>
            <a:pPr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625726" y="990600"/>
            <a:ext cx="4518274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baseline="0" dirty="0" smtClean="0">
                <a:gradFill flip="none" rotWithShape="1">
                  <a:gsLst>
                    <a:gs pos="0">
                      <a:srgbClr val="FFFF8D"/>
                    </a:gs>
                    <a:gs pos="100000">
                      <a:srgbClr val="FFA636"/>
                    </a:gs>
                  </a:gsLst>
                  <a:lin ang="5400000" scaled="0"/>
                  <a:tileRect/>
                </a:gradFill>
                <a:latin typeface="Arial"/>
                <a:ea typeface="ＭＳ Ｐゴシック" pitchFamily="34" charset="-128"/>
                <a:cs typeface="Arial"/>
                <a:sym typeface="Wingdings 2"/>
              </a:rPr>
              <a:t>Result</a:t>
            </a:r>
            <a:r>
              <a:rPr lang="en-US" sz="1400" b="1" baseline="0" dirty="0" smtClean="0">
                <a:gradFill flip="none" rotWithShape="1">
                  <a:gsLst>
                    <a:gs pos="0">
                      <a:srgbClr val="FFFF8D"/>
                    </a:gs>
                    <a:gs pos="100000">
                      <a:srgbClr val="FFA636"/>
                    </a:gs>
                  </a:gsLst>
                  <a:lin ang="5400000" scaled="0"/>
                  <a:tileRect/>
                </a:gradFill>
                <a:latin typeface="Arial"/>
                <a:ea typeface="ＭＳ Ｐゴシック" pitchFamily="34" charset="-128"/>
                <a:cs typeface="Arial"/>
                <a:sym typeface="Wingdings 2"/>
              </a:rPr>
              <a:t>: </a:t>
            </a: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 2"/>
              </a:rPr>
              <a:t>There are strong 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 2"/>
              </a:rPr>
              <a:t>personality, race, and gender effects on active network size. Personality effects persist through the observation period but gender effects decline.</a:t>
            </a:r>
            <a:endParaRPr lang="en-US" sz="14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6196446"/>
            <a:ext cx="8640762" cy="585354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These findings give us insight on the types of individual characteristics that modulate network dynamics</a:t>
            </a:r>
            <a:endParaRPr lang="en-US" sz="15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Slide Number Placeholder 1"/>
          <p:cNvSpPr txBox="1">
            <a:spLocks noGrp="1"/>
          </p:cNvSpPr>
          <p:nvPr/>
        </p:nvSpPr>
        <p:spPr bwMode="auto">
          <a:xfrm>
            <a:off x="8739498" y="6489700"/>
            <a:ext cx="404501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3242CF0-267E-482D-9ED3-A004C5841BB2}" type="slidenum">
              <a:rPr lang="en-US" sz="1600"/>
              <a:pPr algn="r" eaLnBrk="1" hangingPunct="1"/>
              <a:t>2</a:t>
            </a:fld>
            <a:endParaRPr lang="en-US" sz="16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90600"/>
            <a:ext cx="3733800" cy="28542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44802"/>
            <a:ext cx="3048000" cy="228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726" y="3843181"/>
            <a:ext cx="3048000" cy="228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119" y="3844802"/>
            <a:ext cx="3048000" cy="2286000"/>
          </a:xfrm>
          <a:prstGeom prst="rect">
            <a:avLst/>
          </a:prstGeom>
        </p:spPr>
      </p:pic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4646694" y="2054175"/>
            <a:ext cx="4044950" cy="184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 smtClean="0">
                <a:cs typeface="Times New Roman" charset="0"/>
              </a:rPr>
              <a:t>Female students have larger active Post-ND networks than male students.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 smtClean="0">
                <a:cs typeface="Times New Roman" charset="0"/>
              </a:rPr>
              <a:t>African-American and Hispanic students have larger active Post-ND networks than White and Asian students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 smtClean="0">
                <a:cs typeface="Times New Roman" charset="0"/>
              </a:rPr>
              <a:t>Extraverted students have larger active post-ND networks than introverted students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38200" y="0"/>
            <a:ext cx="7620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Arial Black" pitchFamily="34" charset="0"/>
                <a:ea typeface="ＭＳ Ｐゴシック" pitchFamily="34" charset="-128"/>
                <a:cs typeface="Arial Black" pitchFamily="34" charset="0"/>
              </a:defRPr>
            </a:lvl1pPr>
          </a:lstStyle>
          <a:p>
            <a:r>
              <a:rPr lang="en-US" sz="2000" b="1" smtClean="0">
                <a:solidFill>
                  <a:srgbClr val="000000"/>
                </a:solidFill>
                <a:latin typeface="Arial"/>
                <a:cs typeface="Arial"/>
              </a:rPr>
              <a:t>The Effects of Individual Traits on the Formation of Social Networks Among First-Year College Students </a:t>
            </a:r>
            <a:endParaRPr lang="en-US" sz="2000" b="1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11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 Same Side Corner Rectangle 5"/>
          <p:cNvSpPr>
            <a:spLocks/>
          </p:cNvSpPr>
          <p:nvPr/>
        </p:nvSpPr>
        <p:spPr bwMode="auto">
          <a:xfrm rot="16200000" flipH="1">
            <a:off x="6374210" y="-788592"/>
            <a:ext cx="990603" cy="4548981"/>
          </a:xfrm>
          <a:custGeom>
            <a:avLst/>
            <a:gdLst>
              <a:gd name="T0" fmla="*/ 1054100 w 1054100"/>
              <a:gd name="T1" fmla="*/ 1962150 h 3924300"/>
              <a:gd name="T2" fmla="*/ 527050 w 1054100"/>
              <a:gd name="T3" fmla="*/ 3924300 h 3924300"/>
              <a:gd name="T4" fmla="*/ 0 w 1054100"/>
              <a:gd name="T5" fmla="*/ 1962150 h 3924300"/>
              <a:gd name="T6" fmla="*/ 527050 w 1054100"/>
              <a:gd name="T7" fmla="*/ 0 h 39243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1457 w 1054100"/>
              <a:gd name="T13" fmla="*/ 51457 h 3924300"/>
              <a:gd name="T14" fmla="*/ 1002643 w 1054100"/>
              <a:gd name="T15" fmla="*/ 3924300 h 39243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54100" h="3924300">
                <a:moveTo>
                  <a:pt x="175687" y="0"/>
                </a:moveTo>
                <a:lnTo>
                  <a:pt x="878413" y="0"/>
                </a:lnTo>
                <a:lnTo>
                  <a:pt x="878413" y="-1"/>
                </a:lnTo>
                <a:cubicBezTo>
                  <a:pt x="975442" y="-1"/>
                  <a:pt x="1054100" y="78657"/>
                  <a:pt x="1054100" y="175687"/>
                </a:cubicBezTo>
                <a:lnTo>
                  <a:pt x="1054100" y="3924300"/>
                </a:lnTo>
                <a:lnTo>
                  <a:pt x="0" y="3924300"/>
                </a:lnTo>
                <a:lnTo>
                  <a:pt x="0" y="175687"/>
                </a:lnTo>
                <a:lnTo>
                  <a:pt x="-1" y="175686"/>
                </a:lnTo>
                <a:cubicBezTo>
                  <a:pt x="-1" y="78657"/>
                  <a:pt x="78657" y="-1"/>
                  <a:pt x="175687" y="-1"/>
                </a:cubicBez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100000">
                <a:srgbClr val="333333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38100" dir="2700000" algn="br" rotWithShape="0">
              <a:srgbClr val="000000">
                <a:alpha val="42998"/>
              </a:srgbClr>
            </a:outerShdw>
          </a:effectLst>
        </p:spPr>
        <p:txBody>
          <a:bodyPr lIns="274320" tIns="0" anchor="ctr"/>
          <a:lstStyle/>
          <a:p>
            <a:pPr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4625726" y="990600"/>
            <a:ext cx="4518274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baseline="0" dirty="0" smtClean="0">
                <a:gradFill flip="none" rotWithShape="1">
                  <a:gsLst>
                    <a:gs pos="0">
                      <a:srgbClr val="FFFF8D"/>
                    </a:gs>
                    <a:gs pos="100000">
                      <a:srgbClr val="FFA636"/>
                    </a:gs>
                  </a:gsLst>
                  <a:lin ang="5400000" scaled="0"/>
                  <a:tileRect/>
                </a:gradFill>
                <a:latin typeface="Arial"/>
                <a:ea typeface="ＭＳ Ｐゴシック" pitchFamily="34" charset="-128"/>
                <a:cs typeface="Arial"/>
                <a:sym typeface="Wingdings 2"/>
              </a:rPr>
              <a:t>Result</a:t>
            </a:r>
            <a:r>
              <a:rPr lang="en-US" sz="1400" b="1" baseline="0" dirty="0" smtClean="0">
                <a:gradFill flip="none" rotWithShape="1">
                  <a:gsLst>
                    <a:gs pos="0">
                      <a:srgbClr val="FFFF8D"/>
                    </a:gs>
                    <a:gs pos="100000">
                      <a:srgbClr val="FFA636"/>
                    </a:gs>
                  </a:gsLst>
                  <a:lin ang="5400000" scaled="0"/>
                  <a:tileRect/>
                </a:gradFill>
                <a:latin typeface="Arial"/>
                <a:ea typeface="ＭＳ Ｐゴシック" pitchFamily="34" charset="-128"/>
                <a:cs typeface="Arial"/>
                <a:sym typeface="Wingdings 2"/>
              </a:rPr>
              <a:t>: </a:t>
            </a: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 2"/>
              </a:rPr>
              <a:t>There are strong 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 2"/>
              </a:rPr>
              <a:t>personality, race, and gender effects on active network size. Personality effects persist through the observation period but gender effects decline.</a:t>
            </a:r>
            <a:endParaRPr lang="en-US" sz="1400" b="1" baseline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6196446"/>
            <a:ext cx="8640762" cy="585354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 anchorCtr="1"/>
          <a:lstStyle/>
          <a:p>
            <a:pPr algn="ctr"/>
            <a:r>
              <a:rPr lang="en-US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These findings give us insight on the types of individual characteristics that modulate network dynamics</a:t>
            </a:r>
            <a:endParaRPr lang="en-US" sz="15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Slide Number Placeholder 1"/>
          <p:cNvSpPr txBox="1">
            <a:spLocks noGrp="1"/>
          </p:cNvSpPr>
          <p:nvPr/>
        </p:nvSpPr>
        <p:spPr bwMode="auto">
          <a:xfrm>
            <a:off x="8739498" y="6489700"/>
            <a:ext cx="404501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3242CF0-267E-482D-9ED3-A004C5841BB2}" type="slidenum">
              <a:rPr lang="en-US" sz="1600"/>
              <a:pPr algn="r" eaLnBrk="1" hangingPunct="1"/>
              <a:t>3</a:t>
            </a:fld>
            <a:endParaRPr lang="en-US" sz="16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6553200" y="2054175"/>
            <a:ext cx="2138444" cy="339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 smtClean="0">
                <a:cs typeface="Times New Roman" charset="0"/>
              </a:rPr>
              <a:t>Female students have larger active Post-ND networks than male students.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 smtClean="0">
                <a:cs typeface="Times New Roman" charset="0"/>
              </a:rPr>
              <a:t>African-American and Hispanic students have larger active Post-ND networks than White and Asian students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r>
              <a:rPr lang="en-US" sz="1400" dirty="0" smtClean="0">
                <a:cs typeface="Times New Roman" charset="0"/>
              </a:rPr>
              <a:t>Extraverted students have larger active post-ND networks than introverted students</a:t>
            </a:r>
          </a:p>
          <a:p>
            <a:pPr marL="403225" indent="-285750" eaLnBrk="0" hangingPunct="0">
              <a:lnSpc>
                <a:spcPct val="90000"/>
              </a:lnSpc>
              <a:spcBef>
                <a:spcPct val="45000"/>
              </a:spcBef>
              <a:buSzPct val="120000"/>
              <a:buFont typeface="Arial" pitchFamily="34" charset="0"/>
              <a:buChar char="•"/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38200" y="0"/>
            <a:ext cx="7620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Arial Black" pitchFamily="34" charset="0"/>
                <a:ea typeface="ＭＳ Ｐゴシック" pitchFamily="34" charset="-128"/>
                <a:cs typeface="Arial Black" pitchFamily="34" charset="0"/>
              </a:defRPr>
            </a:lvl1pPr>
          </a:lstStyle>
          <a:p>
            <a:r>
              <a:rPr lang="en-US" sz="2000" b="1" smtClean="0">
                <a:solidFill>
                  <a:srgbClr val="000000"/>
                </a:solidFill>
                <a:latin typeface="Arial"/>
                <a:cs typeface="Arial"/>
              </a:rPr>
              <a:t>The Effects of Individual Traits on the Formation of Social Networks Among First-Year College Students </a:t>
            </a:r>
            <a:endParaRPr lang="en-US" sz="2000" b="1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038600"/>
            <a:ext cx="2243328" cy="2103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28" y="1916025"/>
            <a:ext cx="2243328" cy="2103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261" y="4038600"/>
            <a:ext cx="2243328" cy="21031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613" y="1940344"/>
            <a:ext cx="2243328" cy="210312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04800" y="1104605"/>
            <a:ext cx="3647217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6699"/>
                </a:solidFill>
              </a:rPr>
              <a:t>Inter-Temporal Rank Correlations </a:t>
            </a:r>
          </a:p>
          <a:p>
            <a:r>
              <a:rPr lang="en-US" smtClean="0">
                <a:solidFill>
                  <a:srgbClr val="006699"/>
                </a:solidFill>
              </a:rPr>
              <a:t>in Active </a:t>
            </a:r>
            <a:r>
              <a:rPr lang="en-US" sz="2000" smtClean="0">
                <a:solidFill>
                  <a:srgbClr val="006699"/>
                </a:solidFill>
              </a:rPr>
              <a:t>Degree</a:t>
            </a:r>
            <a:r>
              <a:rPr lang="en-US" sz="2000" dirty="0" smtClean="0">
                <a:solidFill>
                  <a:srgbClr val="006699"/>
                </a:solidFill>
              </a:rPr>
              <a:t>	</a:t>
            </a:r>
            <a:endParaRPr lang="en-US" sz="2000" dirty="0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636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The Effects of Individual Traits on the Formation of Social Networks Among First-Year College Students </vt:lpstr>
      <vt:lpstr>PowerPoint Presentation</vt:lpstr>
      <vt:lpstr>PowerPoint Presentation</vt:lpstr>
    </vt:vector>
  </TitlesOfParts>
  <Company>University of Notre Dame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Effects of Individual Traits on the Formation of Social Networks Among First-Year College Students</dc:title>
  <dc:creator>Omar Lizardo</dc:creator>
  <cp:lastModifiedBy>Omar Lizardo</cp:lastModifiedBy>
  <cp:revision>5</cp:revision>
  <dcterms:created xsi:type="dcterms:W3CDTF">2013-06-21T19:37:50Z</dcterms:created>
  <dcterms:modified xsi:type="dcterms:W3CDTF">2013-06-21T20:19:02Z</dcterms:modified>
</cp:coreProperties>
</file>