
<file path=[Content_Types].xml><?xml version="1.0" encoding="utf-8"?>
<Types xmlns="http://schemas.openxmlformats.org/package/2006/content-types"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4" r:id="rId3"/>
  </p:sldMasterIdLst>
  <p:notesMasterIdLst>
    <p:notesMasterId r:id="rId4"/>
  </p:notesMasterIdLst>
  <p:sldIdLst>
    <p:sldId id="256" r:id="rId5"/>
    <p:sldId id="257" r:id="rId6"/>
    <p:sldId id="258" r:id="rId7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" name="Google Shape;2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b6205a9f_0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b6205a9f_0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b919778b_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b919778b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685800" y="2111123"/>
            <a:ext cx="7772400" cy="154647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685800" y="3786738"/>
            <a:ext cx="7772400" cy="104631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  <a:defRPr b="0" i="0" sz="3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  <a:defRPr b="0" i="0" sz="3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  <a:defRPr b="0" i="0" sz="3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  <a:defRPr b="0" i="0" sz="3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  <a:defRPr b="0" i="0" sz="3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  <a:defRPr b="0" i="0" sz="3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  <a:defRPr b="0" i="0" sz="3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  <a:defRPr b="0" i="0" sz="3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  <a:defRPr b="0" i="0" sz="3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600"/>
              <a:buFont typeface="Arial"/>
              <a:buNone/>
              <a:defRPr b="1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3600"/>
              <a:buFont typeface="Arial"/>
              <a:buNone/>
              <a:defRPr b="1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3600"/>
              <a:buFont typeface="Arial"/>
              <a:buNone/>
              <a:defRPr b="1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3600"/>
              <a:buFont typeface="Arial"/>
              <a:buNone/>
              <a:defRPr b="1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3600"/>
              <a:buFont typeface="Arial"/>
              <a:buNone/>
              <a:defRPr b="1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3600"/>
              <a:buFont typeface="Arial"/>
              <a:buNone/>
              <a:defRPr b="1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3600"/>
              <a:buFont typeface="Arial"/>
              <a:buNone/>
              <a:defRPr b="1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3600"/>
              <a:buFont typeface="Arial"/>
              <a:buNone/>
              <a:defRPr b="1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3600"/>
              <a:buFont typeface="Arial"/>
              <a:buNone/>
              <a:defRPr b="1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3"/>
          <p:cNvSpPr txBox="1"/>
          <p:nvPr>
            <p:ph idx="1" type="body"/>
          </p:nvPr>
        </p:nvSpPr>
        <p:spPr>
          <a:xfrm>
            <a:off x="457200" y="1600200"/>
            <a:ext cx="8229600" cy="496757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600"/>
              <a:buFont typeface="Arial"/>
              <a:buNone/>
              <a:defRPr b="1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3600"/>
              <a:buFont typeface="Arial"/>
              <a:buNone/>
              <a:defRPr b="1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3600"/>
              <a:buFont typeface="Arial"/>
              <a:buNone/>
              <a:defRPr b="1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3600"/>
              <a:buFont typeface="Arial"/>
              <a:buNone/>
              <a:defRPr b="1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3600"/>
              <a:buFont typeface="Arial"/>
              <a:buNone/>
              <a:defRPr b="1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3600"/>
              <a:buFont typeface="Arial"/>
              <a:buNone/>
              <a:defRPr b="1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3600"/>
              <a:buFont typeface="Arial"/>
              <a:buNone/>
              <a:defRPr b="1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3600"/>
              <a:buFont typeface="Arial"/>
              <a:buNone/>
              <a:defRPr b="1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3600"/>
              <a:buFont typeface="Arial"/>
              <a:buNone/>
              <a:defRPr b="1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" name="Google Shape;16;p4"/>
          <p:cNvSpPr txBox="1"/>
          <p:nvPr>
            <p:ph idx="1" type="body"/>
          </p:nvPr>
        </p:nvSpPr>
        <p:spPr>
          <a:xfrm>
            <a:off x="457200" y="1600200"/>
            <a:ext cx="3994526" cy="496757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17" name="Google Shape;17;p4"/>
          <p:cNvSpPr txBox="1"/>
          <p:nvPr>
            <p:ph idx="2" type="body"/>
          </p:nvPr>
        </p:nvSpPr>
        <p:spPr>
          <a:xfrm>
            <a:off x="4692274" y="1600200"/>
            <a:ext cx="3994526" cy="496757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600"/>
              <a:buFont typeface="Arial"/>
              <a:buNone/>
              <a:defRPr b="1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3600"/>
              <a:buFont typeface="Arial"/>
              <a:buNone/>
              <a:defRPr b="1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3600"/>
              <a:buFont typeface="Arial"/>
              <a:buNone/>
              <a:defRPr b="1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3600"/>
              <a:buFont typeface="Arial"/>
              <a:buNone/>
              <a:defRPr b="1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3600"/>
              <a:buFont typeface="Arial"/>
              <a:buNone/>
              <a:defRPr b="1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3600"/>
              <a:buFont typeface="Arial"/>
              <a:buNone/>
              <a:defRPr b="1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3600"/>
              <a:buFont typeface="Arial"/>
              <a:buNone/>
              <a:defRPr b="1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3600"/>
              <a:buFont typeface="Arial"/>
              <a:buNone/>
              <a:defRPr b="1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3600"/>
              <a:buFont typeface="Arial"/>
              <a:buNone/>
              <a:defRPr b="1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 txBox="1"/>
          <p:nvPr>
            <p:ph idx="1" type="body"/>
          </p:nvPr>
        </p:nvSpPr>
        <p:spPr>
          <a:xfrm>
            <a:off x="457200" y="5875079"/>
            <a:ext cx="8229600" cy="69269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sz="1800">
                <a:solidFill>
                  <a:schemeClr val="dk1"/>
                </a:solidFill>
              </a:defRPr>
            </a:lvl1pPr>
            <a:lvl2pPr indent="-342900" lvl="1" marL="9144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sz="1800">
                <a:solidFill>
                  <a:schemeClr val="dk1"/>
                </a:solidFill>
              </a:defRPr>
            </a:lvl2pPr>
            <a:lvl3pPr indent="-342900" lvl="2" marL="13716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sz="1800">
                <a:solidFill>
                  <a:schemeClr val="dk1"/>
                </a:solidFill>
              </a:defRPr>
            </a:lvl3pPr>
            <a:lvl4pPr indent="-342900" lvl="3" marL="18288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sz="1800">
                <a:solidFill>
                  <a:schemeClr val="dk1"/>
                </a:solidFill>
              </a:defRPr>
            </a:lvl4pPr>
            <a:lvl5pPr indent="-342900" lvl="4" marL="22860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sz="1800">
                <a:solidFill>
                  <a:schemeClr val="dk1"/>
                </a:solidFill>
              </a:defRPr>
            </a:lvl5pPr>
            <a:lvl6pPr indent="-342900" lvl="5" marL="2743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sz="1800">
                <a:solidFill>
                  <a:schemeClr val="dk1"/>
                </a:solidFill>
              </a:defRPr>
            </a:lvl6pPr>
            <a:lvl7pPr indent="-342900" lvl="6" marL="32004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sz="1800">
                <a:solidFill>
                  <a:schemeClr val="dk1"/>
                </a:solidFill>
              </a:defRPr>
            </a:lvl7pPr>
            <a:lvl8pPr indent="-342900" lvl="7" marL="36576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sz="1800">
                <a:solidFill>
                  <a:schemeClr val="dk1"/>
                </a:solidFill>
              </a:defRPr>
            </a:lvl8pPr>
            <a:lvl9pPr indent="-342900" lvl="8" marL="41148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sz="18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1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1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1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1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1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1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1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1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1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96757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●"/>
              <a:defRPr b="0" i="0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○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8"/>
          <p:cNvSpPr txBox="1"/>
          <p:nvPr/>
        </p:nvSpPr>
        <p:spPr>
          <a:xfrm>
            <a:off x="438425" y="435575"/>
            <a:ext cx="1277100" cy="409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Dyads List</a:t>
            </a:r>
            <a:endParaRPr/>
          </a:p>
        </p:txBody>
      </p:sp>
      <p:sp>
        <p:nvSpPr>
          <p:cNvPr id="28" name="Google Shape;28;p8"/>
          <p:cNvSpPr txBox="1"/>
          <p:nvPr/>
        </p:nvSpPr>
        <p:spPr>
          <a:xfrm>
            <a:off x="2312575" y="446575"/>
            <a:ext cx="1387800" cy="3558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Raw Freq</a:t>
            </a:r>
            <a:endParaRPr/>
          </a:p>
        </p:txBody>
      </p:sp>
      <p:cxnSp>
        <p:nvCxnSpPr>
          <p:cNvPr id="29" name="Google Shape;29;p8"/>
          <p:cNvCxnSpPr>
            <a:stCxn id="27" idx="2"/>
          </p:cNvCxnSpPr>
          <p:nvPr/>
        </p:nvCxnSpPr>
        <p:spPr>
          <a:xfrm>
            <a:off x="1076975" y="844775"/>
            <a:ext cx="677400" cy="425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0" name="Google Shape;30;p8"/>
          <p:cNvCxnSpPr>
            <a:stCxn id="28" idx="2"/>
          </p:cNvCxnSpPr>
          <p:nvPr/>
        </p:nvCxnSpPr>
        <p:spPr>
          <a:xfrm flipH="1">
            <a:off x="2408875" y="802375"/>
            <a:ext cx="597600" cy="353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1" name="Google Shape;31;p8"/>
          <p:cNvSpPr txBox="1"/>
          <p:nvPr/>
        </p:nvSpPr>
        <p:spPr>
          <a:xfrm>
            <a:off x="1532275" y="1270475"/>
            <a:ext cx="876600" cy="3213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1</a:t>
            </a:r>
            <a:endParaRPr/>
          </a:p>
        </p:txBody>
      </p:sp>
      <p:sp>
        <p:nvSpPr>
          <p:cNvPr id="32" name="Google Shape;32;p8"/>
          <p:cNvSpPr txBox="1"/>
          <p:nvPr/>
        </p:nvSpPr>
        <p:spPr>
          <a:xfrm>
            <a:off x="3083450" y="1264800"/>
            <a:ext cx="979500" cy="780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Phone Time</a:t>
            </a:r>
            <a:endParaRPr/>
          </a:p>
        </p:txBody>
      </p:sp>
      <p:sp>
        <p:nvSpPr>
          <p:cNvPr id="33" name="Google Shape;33;p8"/>
          <p:cNvSpPr txBox="1"/>
          <p:nvPr/>
        </p:nvSpPr>
        <p:spPr>
          <a:xfrm>
            <a:off x="4395875" y="1264800"/>
            <a:ext cx="1096200" cy="562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Phone call	</a:t>
            </a:r>
            <a:endParaRPr/>
          </a:p>
        </p:txBody>
      </p:sp>
      <p:sp>
        <p:nvSpPr>
          <p:cNvPr id="34" name="Google Shape;34;p8"/>
          <p:cNvSpPr txBox="1"/>
          <p:nvPr/>
        </p:nvSpPr>
        <p:spPr>
          <a:xfrm>
            <a:off x="6060550" y="1337050"/>
            <a:ext cx="1202100" cy="739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Between Freq</a:t>
            </a:r>
            <a:endParaRPr/>
          </a:p>
        </p:txBody>
      </p:sp>
      <p:sp>
        <p:nvSpPr>
          <p:cNvPr id="35" name="Google Shape;35;p8"/>
          <p:cNvSpPr txBox="1"/>
          <p:nvPr/>
        </p:nvSpPr>
        <p:spPr>
          <a:xfrm>
            <a:off x="1190525" y="3000457"/>
            <a:ext cx="1050000" cy="6993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2</a:t>
            </a:r>
            <a:endParaRPr/>
          </a:p>
        </p:txBody>
      </p:sp>
      <p:cxnSp>
        <p:nvCxnSpPr>
          <p:cNvPr id="36" name="Google Shape;36;p8"/>
          <p:cNvCxnSpPr>
            <a:stCxn id="31" idx="2"/>
            <a:endCxn id="35" idx="0"/>
          </p:cNvCxnSpPr>
          <p:nvPr/>
        </p:nvCxnSpPr>
        <p:spPr>
          <a:xfrm flipH="1">
            <a:off x="1715575" y="1591775"/>
            <a:ext cx="255000" cy="1408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7" name="Google Shape;37;p8"/>
          <p:cNvCxnSpPr/>
          <p:nvPr/>
        </p:nvCxnSpPr>
        <p:spPr>
          <a:xfrm flipH="1">
            <a:off x="2184850" y="2028150"/>
            <a:ext cx="1018200" cy="726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8" name="Google Shape;38;p8"/>
          <p:cNvCxnSpPr>
            <a:stCxn id="33" idx="2"/>
          </p:cNvCxnSpPr>
          <p:nvPr/>
        </p:nvCxnSpPr>
        <p:spPr>
          <a:xfrm flipH="1">
            <a:off x="2219675" y="1827000"/>
            <a:ext cx="2724300" cy="1211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9" name="Google Shape;39;p8"/>
          <p:cNvCxnSpPr>
            <a:stCxn id="34" idx="2"/>
          </p:cNvCxnSpPr>
          <p:nvPr/>
        </p:nvCxnSpPr>
        <p:spPr>
          <a:xfrm flipH="1">
            <a:off x="2326000" y="2076250"/>
            <a:ext cx="4335600" cy="1081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0" name="Google Shape;40;p8"/>
          <p:cNvSpPr txBox="1"/>
          <p:nvPr/>
        </p:nvSpPr>
        <p:spPr>
          <a:xfrm>
            <a:off x="3242925" y="3157875"/>
            <a:ext cx="1262700" cy="6381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StudyWide(i)	</a:t>
            </a:r>
            <a:endParaRPr/>
          </a:p>
        </p:txBody>
      </p:sp>
      <p:sp>
        <p:nvSpPr>
          <p:cNvPr id="41" name="Google Shape;41;p8"/>
          <p:cNvSpPr txBox="1"/>
          <p:nvPr/>
        </p:nvSpPr>
        <p:spPr>
          <a:xfrm>
            <a:off x="5489050" y="3184450"/>
            <a:ext cx="1461900" cy="598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StudyWide(j)</a:t>
            </a:r>
            <a:endParaRPr/>
          </a:p>
        </p:txBody>
      </p:sp>
      <p:cxnSp>
        <p:nvCxnSpPr>
          <p:cNvPr id="42" name="Google Shape;42;p8"/>
          <p:cNvCxnSpPr>
            <a:stCxn id="35" idx="2"/>
          </p:cNvCxnSpPr>
          <p:nvPr/>
        </p:nvCxnSpPr>
        <p:spPr>
          <a:xfrm>
            <a:off x="1715525" y="3699757"/>
            <a:ext cx="24300" cy="1050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3" name="Google Shape;43;p8"/>
          <p:cNvCxnSpPr>
            <a:stCxn id="40" idx="2"/>
          </p:cNvCxnSpPr>
          <p:nvPr/>
        </p:nvCxnSpPr>
        <p:spPr>
          <a:xfrm flipH="1">
            <a:off x="2299275" y="3795975"/>
            <a:ext cx="1575000" cy="797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4" name="Google Shape;44;p8"/>
          <p:cNvCxnSpPr>
            <a:stCxn id="41" idx="2"/>
          </p:cNvCxnSpPr>
          <p:nvPr/>
        </p:nvCxnSpPr>
        <p:spPr>
          <a:xfrm flipH="1">
            <a:off x="2565100" y="3782650"/>
            <a:ext cx="3654900" cy="850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5" name="Google Shape;45;p8"/>
          <p:cNvSpPr txBox="1"/>
          <p:nvPr/>
        </p:nvSpPr>
        <p:spPr>
          <a:xfrm>
            <a:off x="1196175" y="4619850"/>
            <a:ext cx="1119900" cy="483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3</a:t>
            </a:r>
            <a:endParaRPr/>
          </a:p>
        </p:txBody>
      </p:sp>
      <p:sp>
        <p:nvSpPr>
          <p:cNvPr id="46" name="Google Shape;46;p8"/>
          <p:cNvSpPr txBox="1"/>
          <p:nvPr/>
        </p:nvSpPr>
        <p:spPr>
          <a:xfrm>
            <a:off x="3296100" y="4540100"/>
            <a:ext cx="1368900" cy="5583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Mutual</a:t>
            </a:r>
            <a:endParaRPr/>
          </a:p>
        </p:txBody>
      </p:sp>
      <p:sp>
        <p:nvSpPr>
          <p:cNvPr id="47" name="Google Shape;47;p8"/>
          <p:cNvSpPr txBox="1"/>
          <p:nvPr/>
        </p:nvSpPr>
        <p:spPr>
          <a:xfrm>
            <a:off x="5323375" y="4540100"/>
            <a:ext cx="1198800" cy="4848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8"/>
          <p:cNvSpPr txBox="1"/>
          <p:nvPr/>
        </p:nvSpPr>
        <p:spPr>
          <a:xfrm>
            <a:off x="7338325" y="3184450"/>
            <a:ext cx="1408800" cy="598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Freq Within Study</a:t>
            </a:r>
            <a:endParaRPr/>
          </a:p>
        </p:txBody>
      </p:sp>
      <p:sp>
        <p:nvSpPr>
          <p:cNvPr id="49" name="Google Shape;49;p8"/>
          <p:cNvSpPr txBox="1"/>
          <p:nvPr/>
        </p:nvSpPr>
        <p:spPr>
          <a:xfrm>
            <a:off x="1156300" y="5696400"/>
            <a:ext cx="992400" cy="447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4</a:t>
            </a:r>
            <a:endParaRPr/>
          </a:p>
        </p:txBody>
      </p:sp>
      <p:cxnSp>
        <p:nvCxnSpPr>
          <p:cNvPr id="50" name="Google Shape;50;p8"/>
          <p:cNvCxnSpPr>
            <a:stCxn id="45" idx="2"/>
            <a:endCxn id="49" idx="0"/>
          </p:cNvCxnSpPr>
          <p:nvPr/>
        </p:nvCxnSpPr>
        <p:spPr>
          <a:xfrm flipH="1">
            <a:off x="1652625" y="5103450"/>
            <a:ext cx="103500" cy="592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1" name="Google Shape;51;p8"/>
          <p:cNvCxnSpPr>
            <a:stCxn id="46" idx="2"/>
          </p:cNvCxnSpPr>
          <p:nvPr/>
        </p:nvCxnSpPr>
        <p:spPr>
          <a:xfrm flipH="1">
            <a:off x="2192850" y="5098400"/>
            <a:ext cx="1787700" cy="518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2" name="Google Shape;52;p8"/>
          <p:cNvCxnSpPr>
            <a:stCxn id="47" idx="2"/>
          </p:cNvCxnSpPr>
          <p:nvPr/>
        </p:nvCxnSpPr>
        <p:spPr>
          <a:xfrm flipH="1">
            <a:off x="2312575" y="5024900"/>
            <a:ext cx="3610200" cy="671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3" name="Google Shape;53;p8"/>
          <p:cNvSpPr txBox="1"/>
          <p:nvPr/>
        </p:nvSpPr>
        <p:spPr>
          <a:xfrm>
            <a:off x="3216350" y="5709675"/>
            <a:ext cx="1934100" cy="4254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CombinedAlterList</a:t>
            </a:r>
            <a:endParaRPr/>
          </a:p>
        </p:txBody>
      </p:sp>
      <p:cxnSp>
        <p:nvCxnSpPr>
          <p:cNvPr id="54" name="Google Shape;54;p8"/>
          <p:cNvCxnSpPr>
            <a:stCxn id="49" idx="2"/>
          </p:cNvCxnSpPr>
          <p:nvPr/>
        </p:nvCxnSpPr>
        <p:spPr>
          <a:xfrm>
            <a:off x="1652500" y="6144000"/>
            <a:ext cx="8700" cy="469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5" name="Google Shape;55;p8"/>
          <p:cNvCxnSpPr>
            <a:stCxn id="53" idx="2"/>
          </p:cNvCxnSpPr>
          <p:nvPr/>
        </p:nvCxnSpPr>
        <p:spPr>
          <a:xfrm flipH="1">
            <a:off x="2285900" y="6135075"/>
            <a:ext cx="1897500" cy="478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6" name="Google Shape;56;p8"/>
          <p:cNvSpPr txBox="1"/>
          <p:nvPr/>
        </p:nvSpPr>
        <p:spPr>
          <a:xfrm>
            <a:off x="5768175" y="5709675"/>
            <a:ext cx="1834200" cy="438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Combined List</a:t>
            </a:r>
            <a:endParaRPr/>
          </a:p>
        </p:txBody>
      </p:sp>
      <p:cxnSp>
        <p:nvCxnSpPr>
          <p:cNvPr id="57" name="Google Shape;57;p8"/>
          <p:cNvCxnSpPr>
            <a:stCxn id="56" idx="2"/>
          </p:cNvCxnSpPr>
          <p:nvPr/>
        </p:nvCxnSpPr>
        <p:spPr>
          <a:xfrm flipH="1">
            <a:off x="3088875" y="6148275"/>
            <a:ext cx="3596400" cy="442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8" name="Google Shape;58;p8"/>
          <p:cNvCxnSpPr>
            <a:stCxn id="48" idx="2"/>
          </p:cNvCxnSpPr>
          <p:nvPr/>
        </p:nvCxnSpPr>
        <p:spPr>
          <a:xfrm flipH="1">
            <a:off x="2428525" y="3782650"/>
            <a:ext cx="5614200" cy="728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9"/>
          <p:cNvSpPr txBox="1"/>
          <p:nvPr/>
        </p:nvSpPr>
        <p:spPr>
          <a:xfrm>
            <a:off x="584800" y="632625"/>
            <a:ext cx="898200" cy="485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5</a:t>
            </a:r>
            <a:endParaRPr/>
          </a:p>
        </p:txBody>
      </p:sp>
      <p:sp>
        <p:nvSpPr>
          <p:cNvPr id="64" name="Google Shape;64;p9"/>
          <p:cNvSpPr txBox="1"/>
          <p:nvPr/>
        </p:nvSpPr>
        <p:spPr>
          <a:xfrm>
            <a:off x="2698000" y="645925"/>
            <a:ext cx="3070200" cy="5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Survey Data (3 waves)</a:t>
            </a:r>
            <a:endParaRPr/>
          </a:p>
        </p:txBody>
      </p:sp>
      <p:sp>
        <p:nvSpPr>
          <p:cNvPr id="65" name="Google Shape;65;p9"/>
          <p:cNvSpPr txBox="1"/>
          <p:nvPr/>
        </p:nvSpPr>
        <p:spPr>
          <a:xfrm>
            <a:off x="2486960" y="720675"/>
            <a:ext cx="2322600" cy="309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9"/>
          <p:cNvSpPr txBox="1"/>
          <p:nvPr/>
        </p:nvSpPr>
        <p:spPr>
          <a:xfrm>
            <a:off x="553600" y="1669300"/>
            <a:ext cx="2857800" cy="531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6</a:t>
            </a:r>
            <a:br>
              <a:rPr lang="en"/>
            </a:br>
            <a:r>
              <a:rPr lang="en" sz="800"/>
              <a:t>Frequency - weekly frequency between dyads with Alter list data.dta</a:t>
            </a:r>
            <a:endParaRPr sz="800"/>
          </a:p>
        </p:txBody>
      </p:sp>
      <p:cxnSp>
        <p:nvCxnSpPr>
          <p:cNvPr id="67" name="Google Shape;67;p9"/>
          <p:cNvCxnSpPr/>
          <p:nvPr/>
        </p:nvCxnSpPr>
        <p:spPr>
          <a:xfrm>
            <a:off x="1065250" y="1138325"/>
            <a:ext cx="0" cy="421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8" name="Google Shape;68;p9"/>
          <p:cNvCxnSpPr>
            <a:stCxn id="65" idx="2"/>
          </p:cNvCxnSpPr>
          <p:nvPr/>
        </p:nvCxnSpPr>
        <p:spPr>
          <a:xfrm flipH="1">
            <a:off x="1613360" y="1030275"/>
            <a:ext cx="2034900" cy="473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9" name="Google Shape;69;p9"/>
          <p:cNvSpPr txBox="1"/>
          <p:nvPr/>
        </p:nvSpPr>
        <p:spPr>
          <a:xfrm>
            <a:off x="567550" y="3404300"/>
            <a:ext cx="995400" cy="471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7</a:t>
            </a:r>
            <a:endParaRPr/>
          </a:p>
        </p:txBody>
      </p:sp>
      <p:cxnSp>
        <p:nvCxnSpPr>
          <p:cNvPr id="70" name="Google Shape;70;p9"/>
          <p:cNvCxnSpPr/>
          <p:nvPr/>
        </p:nvCxnSpPr>
        <p:spPr>
          <a:xfrm>
            <a:off x="1116550" y="2232375"/>
            <a:ext cx="15900" cy="1213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1" name="Google Shape;71;p9"/>
          <p:cNvSpPr txBox="1"/>
          <p:nvPr/>
        </p:nvSpPr>
        <p:spPr>
          <a:xfrm>
            <a:off x="1220050" y="2614275"/>
            <a:ext cx="1524900" cy="3255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David's Code</a:t>
            </a:r>
            <a:endParaRPr/>
          </a:p>
        </p:txBody>
      </p:sp>
      <p:sp>
        <p:nvSpPr>
          <p:cNvPr id="72" name="Google Shape;72;p9"/>
          <p:cNvSpPr txBox="1"/>
          <p:nvPr/>
        </p:nvSpPr>
        <p:spPr>
          <a:xfrm>
            <a:off x="2817625" y="3423675"/>
            <a:ext cx="3615000" cy="58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Weekly degree ct: inactive, active, new, out, indegree. FOR BOTH i and j</a:t>
            </a:r>
            <a:endParaRPr/>
          </a:p>
        </p:txBody>
      </p:sp>
      <p:cxnSp>
        <p:nvCxnSpPr>
          <p:cNvPr id="73" name="Google Shape;73;p9"/>
          <p:cNvCxnSpPr>
            <a:stCxn id="69" idx="2"/>
          </p:cNvCxnSpPr>
          <p:nvPr/>
        </p:nvCxnSpPr>
        <p:spPr>
          <a:xfrm>
            <a:off x="1065250" y="3875300"/>
            <a:ext cx="51300" cy="864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4" name="Google Shape;74;p9"/>
          <p:cNvCxnSpPr>
            <a:stCxn id="72" idx="2"/>
          </p:cNvCxnSpPr>
          <p:nvPr/>
        </p:nvCxnSpPr>
        <p:spPr>
          <a:xfrm flipH="1">
            <a:off x="1661425" y="4008375"/>
            <a:ext cx="2963700" cy="638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5" name="Google Shape;75;p9"/>
          <p:cNvSpPr txBox="1"/>
          <p:nvPr/>
        </p:nvSpPr>
        <p:spPr>
          <a:xfrm>
            <a:off x="691125" y="4686300"/>
            <a:ext cx="3225300" cy="5448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8</a:t>
            </a:r>
            <a:br>
              <a:rPr lang="en"/>
            </a:br>
            <a:r>
              <a:rPr lang="en" sz="800"/>
              <a:t>Frequency - weekly frequency between dyads with Alter list data - with degreesdta</a:t>
            </a:r>
            <a:endParaRPr sz="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0"/>
          <p:cNvSpPr txBox="1"/>
          <p:nvPr/>
        </p:nvSpPr>
        <p:spPr>
          <a:xfrm>
            <a:off x="2546750" y="155750"/>
            <a:ext cx="4185600" cy="4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Creating Node Level Data</a:t>
            </a:r>
            <a:endParaRPr/>
          </a:p>
        </p:txBody>
      </p:sp>
      <p:sp>
        <p:nvSpPr>
          <p:cNvPr id="81" name="Google Shape;81;p10"/>
          <p:cNvSpPr txBox="1"/>
          <p:nvPr/>
        </p:nvSpPr>
        <p:spPr>
          <a:xfrm>
            <a:off x="2113150" y="881375"/>
            <a:ext cx="40530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0"/>
          <p:cNvSpPr txBox="1"/>
          <p:nvPr/>
        </p:nvSpPr>
        <p:spPr>
          <a:xfrm>
            <a:off x="2228200" y="881375"/>
            <a:ext cx="3533400" cy="771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Edge List data</a:t>
            </a:r>
            <a:br>
              <a:rPr lang="en"/>
            </a:br>
            <a:r>
              <a:rPr lang="en" sz="800"/>
              <a:t>Frequency - weekly frequency between dyads with Alter list data - with degrees.dta  (Mike used file without degree and my code and then generated my code)</a:t>
            </a:r>
            <a:endParaRPr sz="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83" name="Google Shape;83;p10"/>
          <p:cNvCxnSpPr/>
          <p:nvPr/>
        </p:nvCxnSpPr>
        <p:spPr>
          <a:xfrm flipH="1">
            <a:off x="3976000" y="1652975"/>
            <a:ext cx="6300" cy="657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4" name="Google Shape;84;p10"/>
          <p:cNvSpPr txBox="1"/>
          <p:nvPr/>
        </p:nvSpPr>
        <p:spPr>
          <a:xfrm>
            <a:off x="2156800" y="2474375"/>
            <a:ext cx="3965700" cy="7704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PrePost2_tie_data.dta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</a:t>
            </a:r>
            <a:r>
              <a:rPr lang="en" sz="1000"/>
              <a:t>Edge list data), but just sender, receiver and created dummy variables</a:t>
            </a:r>
            <a:endParaRPr sz="1000"/>
          </a:p>
        </p:txBody>
      </p:sp>
      <p:sp>
        <p:nvSpPr>
          <p:cNvPr id="85" name="Google Shape;85;p10"/>
          <p:cNvSpPr txBox="1"/>
          <p:nvPr/>
        </p:nvSpPr>
        <p:spPr>
          <a:xfrm>
            <a:off x="4304475" y="1797474"/>
            <a:ext cx="3498600" cy="5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Create weekly counts for david - PrePost2 version.do</a:t>
            </a:r>
            <a:endParaRPr/>
          </a:p>
        </p:txBody>
      </p:sp>
      <p:sp>
        <p:nvSpPr>
          <p:cNvPr id="86" name="Google Shape;86;p10"/>
          <p:cNvSpPr txBox="1"/>
          <p:nvPr/>
        </p:nvSpPr>
        <p:spPr>
          <a:xfrm>
            <a:off x="1538550" y="3813075"/>
            <a:ext cx="1818300" cy="8133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PrePost2_tie_data-sender collapse.dta</a:t>
            </a:r>
            <a:endParaRPr/>
          </a:p>
        </p:txBody>
      </p:sp>
      <p:sp>
        <p:nvSpPr>
          <p:cNvPr id="87" name="Google Shape;87;p10"/>
          <p:cNvSpPr txBox="1"/>
          <p:nvPr/>
        </p:nvSpPr>
        <p:spPr>
          <a:xfrm>
            <a:off x="1538550" y="4735050"/>
            <a:ext cx="1922700" cy="7455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PrePost2_tie_data-receiver collapse.dta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88" name="Google Shape;88;p10"/>
          <p:cNvCxnSpPr/>
          <p:nvPr/>
        </p:nvCxnSpPr>
        <p:spPr>
          <a:xfrm>
            <a:off x="3685625" y="4545600"/>
            <a:ext cx="10734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9" name="Google Shape;89;p10"/>
          <p:cNvSpPr txBox="1"/>
          <p:nvPr/>
        </p:nvSpPr>
        <p:spPr>
          <a:xfrm>
            <a:off x="4759025" y="4262550"/>
            <a:ext cx="3279300" cy="5661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PrePost2CollapsedNodeData</a:t>
            </a:r>
            <a:r>
              <a:rPr lang="en"/>
              <a:t>.dta</a:t>
            </a:r>
            <a:endParaRPr/>
          </a:p>
        </p:txBody>
      </p:sp>
      <p:cxnSp>
        <p:nvCxnSpPr>
          <p:cNvPr id="90" name="Google Shape;90;p10"/>
          <p:cNvCxnSpPr>
            <a:stCxn id="84" idx="2"/>
          </p:cNvCxnSpPr>
          <p:nvPr/>
        </p:nvCxnSpPr>
        <p:spPr>
          <a:xfrm flipH="1">
            <a:off x="3079450" y="3244775"/>
            <a:ext cx="1060200" cy="429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1" name="Google Shape;91;p10"/>
          <p:cNvSpPr txBox="1"/>
          <p:nvPr/>
        </p:nvSpPr>
        <p:spPr>
          <a:xfrm>
            <a:off x="3685625" y="3560450"/>
            <a:ext cx="3578100" cy="49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Collapse for weekly counts prepost2.do</a:t>
            </a:r>
            <a:endParaRPr/>
          </a:p>
        </p:txBody>
      </p:sp>
      <p:sp>
        <p:nvSpPr>
          <p:cNvPr id="92" name="Google Shape;92;p10"/>
          <p:cNvSpPr txBox="1"/>
          <p:nvPr/>
        </p:nvSpPr>
        <p:spPr>
          <a:xfrm>
            <a:off x="6716775" y="2461675"/>
            <a:ext cx="2273400" cy="9525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Degree - weekly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inactive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active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new</a:t>
            </a:r>
            <a:endParaRPr/>
          </a:p>
        </p:txBody>
      </p:sp>
      <p:cxnSp>
        <p:nvCxnSpPr>
          <p:cNvPr id="93" name="Google Shape;93;p10"/>
          <p:cNvCxnSpPr>
            <a:stCxn id="92" idx="2"/>
          </p:cNvCxnSpPr>
          <p:nvPr/>
        </p:nvCxnSpPr>
        <p:spPr>
          <a:xfrm flipH="1">
            <a:off x="7613475" y="3414175"/>
            <a:ext cx="240000" cy="714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4" name="Google Shape;94;p10"/>
          <p:cNvCxnSpPr>
            <a:stCxn id="89" idx="2"/>
          </p:cNvCxnSpPr>
          <p:nvPr/>
        </p:nvCxnSpPr>
        <p:spPr>
          <a:xfrm>
            <a:off x="6398675" y="4828650"/>
            <a:ext cx="27600" cy="777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5" name="Google Shape;95;p10"/>
          <p:cNvSpPr txBox="1"/>
          <p:nvPr/>
        </p:nvSpPr>
        <p:spPr>
          <a:xfrm>
            <a:off x="4809675" y="5442300"/>
            <a:ext cx="4095900" cy="7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PrePost2CollapsedNodeData-Survery1</a:t>
            </a:r>
            <a:r>
              <a:rPr lang="en"/>
              <a:t>.dta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(adds in Summer 2001 survey data)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