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comments+xml" PartName="/ppt/comments/comment1.xml"/>
  <Override ContentType="application/vnd.openxmlformats-officedocument.presentationml.comments+xml" PartName="/ppt/comments/comment2.xml"/>
  <Override ContentType="application/vnd.openxmlformats-officedocument.presentationml.comments+xml" PartName="/ppt/comments/comment3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2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commentAuthors+xml" PartName="/ppt/commentAuthors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5"/>
  </p:sldMasterIdLst>
  <p:notesMasterIdLst>
    <p:notesMasterId r:id="rId6"/>
  </p:notes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y="68580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Author clrIdx="0" id="0" initials="" lastIdx="3" name=""/>
</p:cmAuthorLst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5.xml"/><Relationship Id="rId10" Type="http://schemas.openxmlformats.org/officeDocument/2006/relationships/slide" Target="slides/slide4.xml"/><Relationship Id="rId13" Type="http://schemas.openxmlformats.org/officeDocument/2006/relationships/slide" Target="slides/slide7.xml"/><Relationship Id="rId12" Type="http://schemas.openxmlformats.org/officeDocument/2006/relationships/slide" Target="slides/slide6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commentAuthors" Target="commentAuthors.xml"/><Relationship Id="rId9" Type="http://schemas.openxmlformats.org/officeDocument/2006/relationships/slide" Target="slides/slide3.xml"/><Relationship Id="rId15" Type="http://schemas.openxmlformats.org/officeDocument/2006/relationships/slide" Target="slides/slide9.xml"/><Relationship Id="rId14" Type="http://schemas.openxmlformats.org/officeDocument/2006/relationships/slide" Target="slides/slide8.xml"/><Relationship Id="rId17" Type="http://schemas.openxmlformats.org/officeDocument/2006/relationships/slide" Target="slides/slide11.xml"/><Relationship Id="rId16" Type="http://schemas.openxmlformats.org/officeDocument/2006/relationships/slide" Target="slides/slide10.xml"/><Relationship Id="rId5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8" Type="http://schemas.openxmlformats.org/officeDocument/2006/relationships/slide" Target="slides/slide12.xml"/><Relationship Id="rId7" Type="http://schemas.openxmlformats.org/officeDocument/2006/relationships/slide" Target="slides/slide1.xml"/><Relationship Id="rId8" Type="http://schemas.openxmlformats.org/officeDocument/2006/relationships/slide" Target="slides/slide2.xml"/></Relationships>
</file>

<file path=ppt/comments/comment1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1" dt="2018-05-17T17:02:01.958">
    <p:pos x="6000" y="0"/>
    <p:text>Need to know number of nodes in these
-David Hachen</p:text>
  </p:cm>
</p:cmLst>
</file>

<file path=ppt/comments/comment2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2" dt="2018-05-17T17:02:01.957">
    <p:pos x="6000" y="0"/>
    <p:text>we need to go over N
-David Hachen</p:text>
  </p:cm>
</p:cmLst>
</file>

<file path=ppt/comments/comment3.xml><?xml version="1.0" encoding="utf-8"?>
<p:cmLs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m authorId="0" idx="3" dt="2018-05-17T17:02:01.955">
    <p:pos x="6000" y="0"/>
    <p:text>We could show gender by genderdyad table for res hall different.  Whle 55% of the dyads have a female node, only 44% of those have another female node.  For males, 45% have one or two nodes that are male, but only 32% that have one male node have another that is male.  
-David Hachen</p:text>
  </p:cm>
</p:cmLst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0000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84612" y="0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miter lim="800000"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/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84612" y="8685212"/>
            <a:ext cx="2971800" cy="4572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Calibri"/>
              <a:buNone/>
            </a:pPr>
            <a:fld id="{00000000-1234-1234-1234-123412341234}" type="slidenum">
              <a:rPr b="0" i="0" lang="en-US" sz="1200" u="none" cap="none" strike="noStrik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2" name="Google Shape;92;p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8" name="Google Shape;98;p3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4" name="Google Shape;104;p4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0" name="Google Shape;110;p5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6" name="Google Shape;116;p6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2" name="Google Shape;122;p7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8" name="Google Shape;128;p8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2" name="Shape 1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" name="Google Shape;133;p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4" name="Google Shape;134;p9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0" name="Google Shape;140;p10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6" name="Google Shape;146;p11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12:notes"/>
          <p:cNvSpPr/>
          <p:nvPr>
            <p:ph idx="2" type="sldImg"/>
          </p:nvPr>
        </p:nvSpPr>
        <p:spPr>
          <a:xfrm>
            <a:off x="1143000" y="685800"/>
            <a:ext cx="4572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7" name="Google Shape;17;p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8" name="Google Shape;18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9" name="Google Shape;19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0" name="Google Shape;20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 txBox="1"/>
          <p:nvPr>
            <p:ph type="title"/>
          </p:nvPr>
        </p:nvSpPr>
        <p:spPr>
          <a:xfrm rot="5400000">
            <a:off x="4732337" y="2171700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3" name="Google Shape;23;p3"/>
          <p:cNvSpPr txBox="1"/>
          <p:nvPr>
            <p:ph idx="1" type="body"/>
          </p:nvPr>
        </p:nvSpPr>
        <p:spPr>
          <a:xfrm rot="5400000">
            <a:off x="541338" y="190501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4" name="Google Shape;24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5" name="Google Shape;25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26" name="Google Shape;26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29" name="Google Shape;29;p4"/>
          <p:cNvSpPr txBox="1"/>
          <p:nvPr>
            <p:ph idx="1" type="body"/>
          </p:nvPr>
        </p:nvSpPr>
        <p:spPr>
          <a:xfrm rot="5400000">
            <a:off x="2309019" y="-251619"/>
            <a:ext cx="4525962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0" name="Google Shape;30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1" name="Google Shape;31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2" name="Google Shape;32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5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35" name="Google Shape;35;p5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6" name="Google Shape;36;p5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7" name="Google Shape;37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8" name="Google Shape;38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39" name="Google Shape;39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6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42" name="Google Shape;42;p6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3" name="Google Shape;43;p6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Font typeface="Arial"/>
              <a:buNone/>
              <a:defRPr b="0" i="0" sz="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4" name="Google Shape;44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5" name="Google Shape;45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6" name="Google Shape;46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9" name="Google Shape;49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0" name="Google Shape;50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1" name="Shape 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Google Shape;52;p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3" name="Google Shape;53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4" name="Google Shape;54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5" name="Google Shape;55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56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Google Shape;57;p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58" name="Google Shape;58;p9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9" name="Google Shape;59;p9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0" name="Google Shape;60;p9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b="1"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b="1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b="1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b="1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1" name="Google Shape;61;p9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381000" lvl="0" marL="4572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5560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42900" lvl="2" marL="1371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30200" lvl="3" marL="1828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–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30200" lvl="4" marL="22860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»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30200" lvl="5" marL="27432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30200" lvl="6" marL="32004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30200" lvl="7" marL="36576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30200" lvl="8" marL="4114800" marR="0" rtl="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2" name="Google Shape;62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3" name="Google Shape;63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4" name="Google Shape;64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67" name="Google Shape;67;p10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8" name="Google Shape;68;p10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06400" lvl="0" marL="4572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81000" lvl="1" marL="9144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55600" lvl="2" marL="1371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42900" lvl="3" marL="1828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42900" lvl="4" marL="22860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»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42900" lvl="5" marL="27432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42900" lvl="6" marL="32004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42900" lvl="7" marL="36576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42900" lvl="8" marL="4114800" marR="0" rtl="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69" name="Google Shape;69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0" name="Google Shape;70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1" name="Google Shape;71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11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i="0" sz="4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4" name="Google Shape;74;p11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b="0" i="0" sz="1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b="0" i="0" sz="16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Font typeface="Arial"/>
              <a:buNone/>
              <a:defRPr b="0" i="0" sz="1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5" name="Google Shape;75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6" name="Google Shape;76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7" name="Google Shape;77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80" name="Google Shape;80;p1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Font typeface="Arial"/>
              <a:buNone/>
              <a:defRPr sz="3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Font typeface="Arial"/>
              <a:buNone/>
              <a:defRPr b="0" i="0" sz="2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b="0" i="0" sz="20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1" name="Google Shape;81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2" name="Google Shape;82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898989"/>
              </a:buClr>
              <a:buSzPts val="1200"/>
              <a:buFont typeface="Calibri"/>
              <a:buNone/>
              <a:defRPr b="0" i="0" sz="1200" u="none" cap="none" strike="noStrike">
                <a:solidFill>
                  <a:srgbClr val="898989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Relationship Id="rId3" Type="http://schemas.openxmlformats.org/officeDocument/2006/relationships/comments" Target="../comments/comment1.xml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Relationship Id="rId3" Type="http://schemas.openxmlformats.org/officeDocument/2006/relationships/comments" Target="../comments/comment2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Relationship Id="rId3" Type="http://schemas.openxmlformats.org/officeDocument/2006/relationships/comments" Target="../comments/comment3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1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NetSense</a:t>
            </a:r>
            <a:endParaRPr/>
          </a:p>
        </p:txBody>
      </p:sp>
      <p:sp>
        <p:nvSpPr>
          <p:cNvPr id="89" name="Google Shape;89;p1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 year NSF-funded project, Social Computing Systems (SoCS)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Inter-Disciplinary team of social scientists, engineers and computer scientists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Outgrowth of our work using cell phone logs to map social/communication networks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Give ~200 students a smartphone through which capturing information on communicative interactions</a:t>
            </a:r>
            <a:endParaRPr/>
          </a:p>
          <a:p>
            <a:pPr indent="-139700" lvl="0" marL="3429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</a:pPr>
            <a:r>
              <a:t/>
            </a:r>
            <a:endParaRPr b="0" i="0" sz="3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3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Prior Work</a:t>
            </a:r>
            <a:endParaRPr/>
          </a:p>
        </p:txBody>
      </p:sp>
      <p:sp>
        <p:nvSpPr>
          <p:cNvPr id="95" name="Google Shape;95;p1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Large-scale communication network, ~ 7 million users, 3 months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Weighted-edge data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Findings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Tie strength and reciprocity predict tie persistance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Non-reciprocity results from people </a:t>
            </a:r>
            <a:endParaRPr/>
          </a:p>
          <a:p>
            <a:pPr indent="-228600" lvl="2" marL="1143000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having ties that vary in their strength</a:t>
            </a:r>
            <a:endParaRPr/>
          </a:p>
          <a:p>
            <a:pPr indent="-228600" lvl="2" marL="1143000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-US" sz="2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interacting with people who have more or less friends then them 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The norm of reciprocity is social interaction results in degree assortativity, a hallmark of social networks as people are less willing to maintain imbalance relations</a:t>
            </a:r>
            <a:endParaRPr/>
          </a:p>
          <a:p>
            <a:pPr indent="-88900" lvl="2" marL="1143000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0" i="0" sz="2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20650" lvl="1" marL="742950" marR="0" rtl="0" algn="l">
              <a:lnSpc>
                <a:spcPct val="8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34290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9" name="Shape 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" name="Google Shape;100;p15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Issues with Cell Phone Data</a:t>
            </a:r>
            <a:endParaRPr/>
          </a:p>
        </p:txBody>
      </p:sp>
      <p:sp>
        <p:nvSpPr>
          <p:cNvPr id="101" name="Google Shape;101;p15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Limited information on nodal traits, so unable to explore role of homophily and processes of social influence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Limited longitudinal data on tie formation and decay, limited time period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Social ties measured solely in terms of communicative interactions.  No information on face-to-face interactions.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Design a study in which we would have over time data on both social ties and people’s behaviors, attitudes, tastes and dispositions. 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05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16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Research Questions</a:t>
            </a:r>
            <a:endParaRPr/>
          </a:p>
        </p:txBody>
      </p:sp>
      <p:sp>
        <p:nvSpPr>
          <p:cNvPr id="107" name="Google Shape;107;p16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-US" sz="2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Tie Formation : the role of homophily, especially which similarities are associated with tie formation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-US" sz="2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Tie Evolution:  the role of reciprocity in tie persistence, and how and why ties strengthen over time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-US" sz="2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Social Influence:  the extent to which changes in people’s attitudes, tastes and behaviors can be predicted by tie presence once we adequately control for self-selection and contextual effects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-US" sz="2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Face-to-Face Interaction:  The extent to which face-to-face interactions are important, and how they are related to technology mediated interactions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Char char="•"/>
            </a:pPr>
            <a:r>
              <a:rPr b="0" i="0" lang="en-US" sz="2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Wireless Networks:  Can information on the social network be used to modify the wireless so it is being used more effeciently?  </a:t>
            </a:r>
            <a:endParaRPr/>
          </a:p>
          <a:p>
            <a:pPr indent="-203200" lvl="0" marL="342900" marR="0" rtl="0" algn="l">
              <a:lnSpc>
                <a:spcPct val="80000"/>
              </a:lnSpc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0" i="0" sz="2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03200" lvl="0" marL="342900" marR="0" rtl="0" algn="l">
              <a:spcBef>
                <a:spcPts val="44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Arial"/>
              <a:buNone/>
            </a:pPr>
            <a:r>
              <a:t/>
            </a:r>
            <a:endParaRPr b="0" i="0" sz="22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17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NetSense Study Design</a:t>
            </a:r>
            <a:endParaRPr/>
          </a:p>
        </p:txBody>
      </p:sp>
      <p:sp>
        <p:nvSpPr>
          <p:cNvPr id="113" name="Google Shape;113;p17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2010-11:  Preparation Year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Explored smartphone types:  Android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Developed Applications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Partnered with Sprint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IRB  (Parental Consent)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Designed Surveys and sampling procedures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8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Netsense Study Design</a:t>
            </a:r>
            <a:endParaRPr/>
          </a:p>
        </p:txBody>
      </p:sp>
      <p:sp>
        <p:nvSpPr>
          <p:cNvPr id="119" name="Google Shape;119;p18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="0" i="0" lang="en-US" sz="27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Ideal – 200 students located in 4-6 residence hall on one quad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Random allocation of students to dorms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Male and Female Dorms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Wanted saturation of all first year students in each dorm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="0" i="0" lang="en-US" sz="27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Reality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low invitation acceptance rate because of iPhones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extended to other dorms, and then full class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="0" i="0" lang="en-US" sz="27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Results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194 students in 29 dorms, with concentration is 5 dorms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Sample:  oversampled lower SES, non-whites, foreign students</a:t>
            </a:r>
            <a:endParaRPr/>
          </a:p>
          <a:p>
            <a:pPr indent="-133350" lvl="1" marL="742950" marR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342900" marR="0" rtl="0" algn="l">
              <a:lnSpc>
                <a:spcPct val="8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1450" lvl="0" marL="342900" marR="0" rtl="0" algn="l"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None/>
            </a:pPr>
            <a:r>
              <a:t/>
            </a:r>
            <a:endParaRPr b="0" i="0" sz="27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3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9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NetSense Study Design</a:t>
            </a:r>
            <a:endParaRPr/>
          </a:p>
        </p:txBody>
      </p:sp>
      <p:sp>
        <p:nvSpPr>
          <p:cNvPr id="125" name="Google Shape;125;p19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="0" i="0" lang="en-US" sz="27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Consent Forms, Usage Agreement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="0" i="0" lang="en-US" sz="27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Phone:  Nexus S 4G, Android version 2.3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unlimited data, voice, text plan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="0" i="0" lang="en-US" sz="27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App installation 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Monitor App:  usage, communication	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–"/>
            </a:pPr>
            <a:r>
              <a:rPr b="0" i="0" lang="en-US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Quiz App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="0" i="0" lang="en-US" sz="27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Stored locally, then upload nightly to servers</a:t>
            </a:r>
            <a:endParaRPr/>
          </a:p>
          <a:p>
            <a:pPr indent="-342900" lvl="0" marL="342900" marR="0" rtl="0" algn="l">
              <a:lnSpc>
                <a:spcPct val="80000"/>
              </a:lnSpc>
              <a:spcBef>
                <a:spcPts val="54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Arial"/>
              <a:buChar char="•"/>
            </a:pPr>
            <a:r>
              <a:rPr b="0" i="0" lang="en-US" sz="27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Data Captured</a:t>
            </a:r>
            <a:endParaRPr/>
          </a:p>
          <a:p>
            <a:pPr indent="-228600" lvl="2" marL="114300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Usage, functioning, app usage</a:t>
            </a:r>
            <a:endParaRPr/>
          </a:p>
          <a:p>
            <a:pPr indent="-228600" lvl="2" marL="114300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Voice, sms, email events:  to and from numbers/address, time/date stamped.  NO CONTENT</a:t>
            </a:r>
            <a:endParaRPr/>
          </a:p>
          <a:p>
            <a:pPr indent="-228600" lvl="2" marL="114300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</a:pPr>
            <a:r>
              <a:rPr b="0" i="0" lang="en-US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Proximity using Bluetooth</a:t>
            </a:r>
            <a:endParaRPr/>
          </a:p>
          <a:p>
            <a:pPr indent="-285750" lvl="1" marL="742950" marR="0" rtl="0" algn="l">
              <a:lnSpc>
                <a:spcPct val="8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</a:pPr>
            <a:r>
              <a:t/>
            </a:r>
            <a:endParaRPr b="0" i="0" sz="24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01600" lvl="2" marL="1143000" marR="0" rtl="0" algn="l">
              <a:lnSpc>
                <a:spcPct val="8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215900" lvl="0" marL="3429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</a:pPr>
            <a:r>
              <a:t/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0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Survey Data</a:t>
            </a:r>
            <a:endParaRPr/>
          </a:p>
        </p:txBody>
      </p:sp>
      <p:sp>
        <p:nvSpPr>
          <p:cNvPr id="131" name="Google Shape;131;p20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Two surveys administered online prior to arrival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Entry Survey:  Background (parental, high school), attitudes, tastes, dispositions, aspirations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Network Survey:  Ego network survey using name generator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Repeated surveys in Winter 2012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Over Phone Surveys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Questions pushed to phone and answered on phone  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Done bi-weekly</a:t>
            </a:r>
            <a:endParaRPr/>
          </a:p>
          <a:p>
            <a:pPr indent="-177800" lvl="0" marL="342900" marR="0" rtl="0" algn="l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35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21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Initial Research Questions</a:t>
            </a:r>
            <a:endParaRPr/>
          </a:p>
        </p:txBody>
      </p:sp>
      <p:sp>
        <p:nvSpPr>
          <p:cNvPr id="137" name="Google Shape;137;p21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Focus on tie formation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tie evolution and persistence next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Which measures of nodal similarity are associated with the formation of a tie during the first semester (18 weeks)?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Homophily:  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Opportunity: dorm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“Visible” Traits (Status Homophily):  sex, race/ethnicity, SES, health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“Invisible” Traits (Value Homophily):  attitudes, tastes</a:t>
            </a:r>
            <a:endParaRPr/>
          </a:p>
          <a:p>
            <a:pPr indent="-120650" lvl="1" marL="742950" marR="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77800" lvl="0" marL="342900" marR="0" rtl="0" algn="l"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None/>
            </a:pPr>
            <a:r>
              <a:t/>
            </a:r>
            <a:endParaRPr b="0" i="0" sz="26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22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Social Network Data</a:t>
            </a:r>
            <a:endParaRPr/>
          </a:p>
        </p:txBody>
      </p:sp>
      <p:sp>
        <p:nvSpPr>
          <p:cNvPr id="143" name="Google Shape;143;p22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194 nodes (students) involved in ~ 8 million communication events (voice or text)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~ 7.5 million with people outside the study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~ .5 million within study events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372 mutual dyads (61 asymetric)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Density = .02,  Average outdegree = 3.8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Focus on 372 mutual dyads, viewed as non-directional edges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Explore their properties, especially nodal similarity</a:t>
            </a:r>
            <a:endParaRPr/>
          </a:p>
          <a:p>
            <a:pPr indent="-1524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-1524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3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Proximity (Residence Hall)	</a:t>
            </a:r>
            <a:endParaRPr/>
          </a:p>
        </p:txBody>
      </p:sp>
      <p:sp>
        <p:nvSpPr>
          <p:cNvPr id="149" name="Google Shape;149;p23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38% of ties are within dorm.  Could this occur by chance, i.e. by random matching. 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Square Tables with symmetric marginals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cross-classification of edges by its two nodes’ traits 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diagonal indicates similarity (e.g. same dorm)</a:t>
            </a:r>
            <a:endParaRPr/>
          </a:p>
          <a:p>
            <a:pPr indent="-285750" lvl="1" marL="742950" marR="0" rtl="0" algn="l">
              <a:lnSpc>
                <a:spcPct val="90000"/>
              </a:lnSpc>
              <a:spcBef>
                <a:spcPts val="52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–"/>
            </a:pPr>
            <a:r>
              <a:rPr b="0" i="0" lang="en-US" sz="2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Measures of association:  Chi-Squaure, Kendall’s Tau, Peason Corrleation Coefficient, Newman’s Q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Dorm Similarity:  r = .35, t = .2779, X2 = .002</a:t>
            </a:r>
            <a:endParaRPr/>
          </a:p>
          <a:p>
            <a:pPr indent="-342900" lvl="0" marL="342900" marR="0" rtl="0" algn="l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</a:pPr>
            <a:r>
              <a:rPr b="0" i="0" lang="en-US" sz="30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Among all possible pairs (= 18915), 6% are within dorm</a:t>
            </a:r>
            <a:endParaRPr/>
          </a:p>
          <a:p>
            <a:pPr indent="-152400" lvl="0" marL="342900" marR="0" rtl="0" algn="l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None/>
            </a:pPr>
            <a:r>
              <a:t/>
            </a:r>
            <a:endParaRPr b="0" i="0" sz="3000" u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24"/>
          <p:cNvSpPr txBox="1"/>
          <p:nvPr>
            <p:ph type="title"/>
          </p:nvPr>
        </p:nvSpPr>
        <p:spPr>
          <a:xfrm>
            <a:off x="457200" y="274637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b="0" i="0" lang="en-US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Gender Homophily</a:t>
            </a:r>
            <a:endParaRPr/>
          </a:p>
        </p:txBody>
      </p:sp>
      <p:sp>
        <p:nvSpPr>
          <p:cNvPr id="155" name="Google Shape;155;p24"/>
          <p:cNvSpPr txBox="1"/>
          <p:nvPr>
            <p:ph idx="1" type="body"/>
          </p:nvPr>
        </p:nvSpPr>
        <p:spPr>
          <a:xfrm>
            <a:off x="457200" y="1600200"/>
            <a:ext cx="8229600" cy="45259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-342900" lvl="0" marL="3429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62% of ties are same sex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X2 = 42, Taub = .238, r = .238</a:t>
            </a:r>
            <a:endParaRPr/>
          </a:p>
          <a:p>
            <a:pPr indent="-342900" lvl="0" marL="342900" marR="0" rtl="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</a:pPr>
            <a:r>
              <a:rPr b="0" i="0" lang="en-US" sz="3200" u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Gender and Dorm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If not in same dorm, only 39% same sex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X2 = 25.33, Taub = -.235, r = -.235</a:t>
            </a:r>
            <a:endParaRPr/>
          </a:p>
          <a:p>
            <a:pPr indent="-285750" lvl="1" marL="742950" marR="0" rtl="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</a:pPr>
            <a:r>
              <a:rPr b="0" i="0" lang="en-US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Indicate dishomophily by gender controlling for residence hall matching</a:t>
            </a:r>
            <a:endParaRPr/>
          </a:p>
          <a:p>
            <a:pPr indent="-165100" lvl="0" marL="3429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</a:pPr>
            <a:r>
              <a:t/>
            </a:r>
            <a:endParaRPr b="0" i="0" sz="28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